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98" r:id="rId5"/>
    <p:sldMasterId id="2147483700" r:id="rId6"/>
  </p:sldMasterIdLst>
  <p:notesMasterIdLst>
    <p:notesMasterId r:id="rId31"/>
  </p:notesMasterIdLst>
  <p:handoutMasterIdLst>
    <p:handoutMasterId r:id="rId32"/>
  </p:handoutMasterIdLst>
  <p:sldIdLst>
    <p:sldId id="2145708200" r:id="rId7"/>
    <p:sldId id="2145708320" r:id="rId8"/>
    <p:sldId id="2145708209" r:id="rId9"/>
    <p:sldId id="2145708211" r:id="rId10"/>
    <p:sldId id="2145708208" r:id="rId11"/>
    <p:sldId id="2145708210" r:id="rId12"/>
    <p:sldId id="2145708229" r:id="rId13"/>
    <p:sldId id="2145708213" r:id="rId14"/>
    <p:sldId id="497" r:id="rId15"/>
    <p:sldId id="487" r:id="rId16"/>
    <p:sldId id="1229" r:id="rId17"/>
    <p:sldId id="2145708220" r:id="rId18"/>
    <p:sldId id="1272" r:id="rId19"/>
    <p:sldId id="866" r:id="rId20"/>
    <p:sldId id="2145708203" r:id="rId21"/>
    <p:sldId id="1219" r:id="rId22"/>
    <p:sldId id="2145708202" r:id="rId23"/>
    <p:sldId id="2145708273" r:id="rId24"/>
    <p:sldId id="2145708205" r:id="rId25"/>
    <p:sldId id="2145708206" r:id="rId26"/>
    <p:sldId id="2145708316" r:id="rId27"/>
    <p:sldId id="2145708315" r:id="rId28"/>
    <p:sldId id="2145708309" r:id="rId29"/>
    <p:sldId id="1103" r:id="rId3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2CF"/>
    <a:srgbClr val="AF2573"/>
    <a:srgbClr val="F65580"/>
    <a:srgbClr val="000000"/>
    <a:srgbClr val="EE8B00"/>
    <a:srgbClr val="00A3DC"/>
    <a:srgbClr val="FFB81B"/>
    <a:srgbClr val="DA2A1B"/>
    <a:srgbClr val="01A599"/>
    <a:srgbClr val="75BA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10"/>
    <p:restoredTop sz="63255" autoAdjust="0"/>
  </p:normalViewPr>
  <p:slideViewPr>
    <p:cSldViewPr snapToGrid="0">
      <p:cViewPr varScale="1">
        <p:scale>
          <a:sx n="72" d="100"/>
          <a:sy n="72" d="100"/>
        </p:scale>
        <p:origin x="2800" y="184"/>
      </p:cViewPr>
      <p:guideLst>
        <p:guide orient="horz" pos="2160"/>
        <p:guide pos="2880"/>
        <p:guide orient="horz" pos="3113"/>
        <p:guide pos="5321"/>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86" d="100"/>
          <a:sy n="86" d="100"/>
        </p:scale>
        <p:origin x="978"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3/3/24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3/3/24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igital.nhs.uk/data-and-information/publications/statistical/statistics-on-smoking"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smokefreeaction.org.uk/icsbriefings/" TargetMode="External"/><Relationship Id="rId5" Type="http://schemas.openxmlformats.org/officeDocument/2006/relationships/hyperlink" Target="https://fingertips.phe.org.uk/profile/tobacco-control/data" TargetMode="External"/><Relationship Id="rId4" Type="http://schemas.openxmlformats.org/officeDocument/2006/relationships/hyperlink" Target="https://ash.org.uk/information-and-resources/reports-submissions/reports/the-stolen-years/"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ash.org.uk/information-and-resources/reports-submissions/reports/the-stolen-year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digital.nhs.uk/data-and-information/publications/statistical/health-survey-for-england#:~:text=The%20Health%20Survey%20for%20England,in%20private%20households%20in%20Englan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doi.org/10.1007/s12160-016-9869-6"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ash.org.uk/information-and-resources/reports-submissions/reports/the-stolen-years/"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a:latin typeface="Arial" panose="020B0604020202020204" pitchFamily="34" charset="0"/>
                <a:cs typeface="Arial" panose="020B0604020202020204" pitchFamily="34" charset="0"/>
              </a:rPr>
              <a:t>Clinical considerations and special populations</a:t>
            </a:r>
          </a:p>
          <a:p>
            <a:endParaRPr lang="en-US" b="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this next section of the course we will look at clinical considerations when delivering tobacco treatment to specific patient groups as well as special populations (persons with mental health illness) and clinical considerations.</a:t>
            </a:r>
            <a:endParaRPr lang="en-US" b="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your work you are likely to be working with patients with a variety of clinical diagnosis or reasons for admission and interacting with staff from various wards (cardiac, respiratory, oncology, surgical). We want to ensure you have working knowledge  to discuss with patients and staff what we know about the benefits of stopping for important clinical groups/reasons for admission and be familiar with important clinical considerations.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Section 6 of the STP provides guidance on clinical considerations. Additionally, Appendix 1 </a:t>
            </a:r>
            <a:r>
              <a:rPr lang="en-US" err="1">
                <a:latin typeface="Arial" panose="020B0604020202020204" pitchFamily="34" charset="0"/>
                <a:cs typeface="Arial" panose="020B0604020202020204" pitchFamily="34" charset="0"/>
              </a:rPr>
              <a:t>summarises</a:t>
            </a:r>
            <a:r>
              <a:rPr lang="en-US">
                <a:latin typeface="Arial" panose="020B0604020202020204" pitchFamily="34" charset="0"/>
                <a:cs typeface="Arial" panose="020B0604020202020204" pitchFamily="34" charset="0"/>
              </a:rPr>
              <a:t> the benefits of stopping by clinical diagnosis. In this Appendix you find a summary of what we know about the benefits of stopping for various patient groups and also some phrasing for sharing his information with patients as part of your interactions. </a:t>
            </a:r>
            <a:endParaRPr lang="en-US" b="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1070879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accent5">
                  <a:lumMod val="50000"/>
                </a:schemeClr>
              </a:buClr>
              <a:buFont typeface="Wingdings" pitchFamily="2" charset="2"/>
              <a:buChar char="§"/>
            </a:pPr>
            <a:r>
              <a:rPr lang="en-US" sz="1200">
                <a:solidFill>
                  <a:schemeClr val="accent5">
                    <a:lumMod val="75000"/>
                  </a:schemeClr>
                </a:solidFill>
                <a:latin typeface="Arial" panose="020B0604020202020204" pitchFamily="34" charset="0"/>
                <a:cs typeface="Arial" panose="020B0604020202020204" pitchFamily="34" charset="0"/>
              </a:rPr>
              <a:t>Stopping smoking 4-8 weeks prior to surgery is recommended for optimal outcomes, although there is still benefit to quitting 24-48 hours prior.</a:t>
            </a:r>
            <a:endParaRPr lang="en-US"/>
          </a:p>
          <a:p>
            <a:endParaRPr lang="en-US">
              <a:latin typeface="Arial" panose="020B0604020202020204" pitchFamily="34" charset="0"/>
              <a:cs typeface="Arial" panose="020B0604020202020204" pitchFamily="34" charset="0"/>
            </a:endParaRPr>
          </a:p>
          <a:p>
            <a:r>
              <a:rPr lang="en-US">
                <a:latin typeface="Arial"/>
                <a:cs typeface="Arial"/>
              </a:rPr>
              <a:t>We know that even short-term quitting can improve function and surgical</a:t>
            </a:r>
            <a:r>
              <a:rPr lang="en-US" baseline="0">
                <a:latin typeface="Arial"/>
                <a:cs typeface="Arial"/>
              </a:rPr>
              <a:t> outcomes. While quitting any time before surgery is recommended evidence suggests quitting 2 months before surgery provides the greatest evidence. </a:t>
            </a:r>
            <a:br>
              <a:rPr lang="en-US" baseline="0">
                <a:latin typeface="Arial" panose="020B0604020202020204" pitchFamily="34" charset="0"/>
                <a:cs typeface="Arial" panose="020B0604020202020204" pitchFamily="34" charset="0"/>
              </a:rPr>
            </a:br>
            <a:br>
              <a:rPr lang="en-US" baseline="0">
                <a:latin typeface="Arial" panose="020B0604020202020204" pitchFamily="34" charset="0"/>
                <a:cs typeface="Arial" panose="020B0604020202020204" pitchFamily="34" charset="0"/>
              </a:rPr>
            </a:br>
            <a:r>
              <a:rPr lang="en-US" baseline="0">
                <a:latin typeface="Arial"/>
                <a:cs typeface="Arial"/>
              </a:rPr>
              <a:t>Research has show shown that quitting smoking:</a:t>
            </a:r>
            <a:r>
              <a:rPr lang="en-US">
                <a:latin typeface="Arial"/>
                <a:cs typeface="Arial"/>
              </a:rPr>
              <a:t> </a:t>
            </a:r>
          </a:p>
          <a:p>
            <a:r>
              <a:rPr lang="en-GB" sz="1200">
                <a:solidFill>
                  <a:srgbClr val="6F0200"/>
                </a:solidFill>
                <a:latin typeface="Arial"/>
                <a:ea typeface="ＭＳ Ｐゴシック"/>
                <a:cs typeface="Arial"/>
              </a:rPr>
              <a:t>2-6 weeks improves immune response</a:t>
            </a:r>
            <a:r>
              <a:rPr lang="en-GB">
                <a:solidFill>
                  <a:srgbClr val="6F0200"/>
                </a:solidFill>
                <a:latin typeface="Arial"/>
                <a:ea typeface="ＭＳ Ｐゴシック"/>
                <a:cs typeface="Arial"/>
              </a:rPr>
              <a:t> </a:t>
            </a:r>
            <a:endParaRPr lang="en-GB" sz="1200" baseline="30000">
              <a:solidFill>
                <a:srgbClr val="6F0200"/>
              </a:solidFill>
              <a:latin typeface="Arial" panose="020B0604020202020204" pitchFamily="34" charset="0"/>
              <a:ea typeface="ＭＳ Ｐゴシック" charset="0"/>
              <a:cs typeface="Arial" panose="020B0604020202020204" pitchFamily="34" charset="0"/>
            </a:endParaRPr>
          </a:p>
          <a:p>
            <a:pPr>
              <a:buFont typeface="Wingdings" charset="2"/>
              <a:buChar char="§"/>
            </a:pPr>
            <a:r>
              <a:rPr lang="en-GB" sz="1200">
                <a:solidFill>
                  <a:srgbClr val="6F0200"/>
                </a:solidFill>
                <a:latin typeface="Arial"/>
                <a:ea typeface="ＭＳ Ｐゴシック"/>
                <a:cs typeface="Arial"/>
              </a:rPr>
              <a:t>3-4 weeks improves wound healing</a:t>
            </a:r>
            <a:r>
              <a:rPr lang="en-GB">
                <a:solidFill>
                  <a:srgbClr val="6F0200"/>
                </a:solidFill>
                <a:latin typeface="Arial"/>
                <a:ea typeface="ＭＳ Ｐゴシック"/>
                <a:cs typeface="Arial"/>
              </a:rPr>
              <a:t> </a:t>
            </a:r>
            <a:endParaRPr lang="en-GB" sz="1200" baseline="30000">
              <a:solidFill>
                <a:srgbClr val="6F0200"/>
              </a:solidFill>
              <a:latin typeface="Arial" panose="020B0604020202020204" pitchFamily="34" charset="0"/>
              <a:ea typeface="ＭＳ Ｐゴシック" charset="0"/>
              <a:cs typeface="Arial" panose="020B0604020202020204" pitchFamily="34" charset="0"/>
            </a:endParaRPr>
          </a:p>
          <a:p>
            <a:pPr>
              <a:buFont typeface="Wingdings" charset="2"/>
              <a:buChar char="§"/>
            </a:pPr>
            <a:r>
              <a:rPr lang="en-GB" sz="1200">
                <a:solidFill>
                  <a:srgbClr val="6F0200"/>
                </a:solidFill>
                <a:latin typeface="Arial"/>
                <a:ea typeface="ＭＳ Ｐゴシック"/>
                <a:cs typeface="Arial"/>
              </a:rPr>
              <a:t>6-8 weeks improves pulmonary function</a:t>
            </a:r>
            <a:r>
              <a:rPr lang="en-GB">
                <a:solidFill>
                  <a:srgbClr val="6F0200"/>
                </a:solidFill>
                <a:latin typeface="Arial"/>
                <a:ea typeface="ＭＳ Ｐゴシック"/>
                <a:cs typeface="Arial"/>
              </a:rPr>
              <a:t> </a:t>
            </a:r>
            <a:endParaRPr lang="en-GB" sz="1200">
              <a:solidFill>
                <a:srgbClr val="6F0200"/>
              </a:solidFill>
              <a:latin typeface="Arial" panose="020B0604020202020204" pitchFamily="34" charset="0"/>
              <a:ea typeface="ＭＳ Ｐゴシック" charset="0"/>
              <a:cs typeface="Arial" panose="020B0604020202020204" pitchFamily="34" charset="0"/>
            </a:endParaRPr>
          </a:p>
          <a:p>
            <a:pPr>
              <a:buFont typeface="Wingdings" charset="2"/>
              <a:buChar char="§"/>
            </a:pPr>
            <a:r>
              <a:rPr lang="en-GB" sz="1200">
                <a:solidFill>
                  <a:srgbClr val="6F0200"/>
                </a:solidFill>
                <a:latin typeface="Arial"/>
                <a:ea typeface="ＭＳ Ｐゴシック"/>
                <a:cs typeface="Arial"/>
              </a:rPr>
              <a:t>4+ weeks reduces respiratory complications</a:t>
            </a:r>
          </a:p>
          <a:p>
            <a:endParaRPr lang="en-US"/>
          </a:p>
        </p:txBody>
      </p:sp>
      <p:sp>
        <p:nvSpPr>
          <p:cNvPr id="4" name="Slide Number Placeholder 3"/>
          <p:cNvSpPr>
            <a:spLocks noGrp="1"/>
          </p:cNvSpPr>
          <p:nvPr>
            <p:ph type="sldNum" sz="quarter" idx="10"/>
          </p:nvPr>
        </p:nvSpPr>
        <p:spPr/>
        <p:txBody>
          <a:bodyPr/>
          <a:lstStyle/>
          <a:p>
            <a:fld id="{6DC4B217-821A-0B40-AC27-5C631E22CC1E}" type="slidenum">
              <a:rPr lang="en-US" smtClean="0"/>
              <a:t>10</a:t>
            </a:fld>
            <a:endParaRPr lang="en-US"/>
          </a:p>
        </p:txBody>
      </p:sp>
    </p:spTree>
    <p:extLst>
      <p:ext uri="{BB962C8B-B14F-4D97-AF65-F5344CB8AC3E}">
        <p14:creationId xmlns:p14="http://schemas.microsoft.com/office/powerpoint/2010/main" val="1354567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b="0" i="0">
                <a:solidFill>
                  <a:srgbClr val="212121"/>
                </a:solidFill>
                <a:effectLst/>
                <a:latin typeface="Arial" panose="020B0604020202020204" pitchFamily="34" charset="0"/>
                <a:cs typeface="Arial" panose="020B0604020202020204" pitchFamily="34" charset="0"/>
              </a:rPr>
              <a:t>There have been concerns that starting nicotine replacement therapy (NRT) in the immediate perioperative period may negatively impact wound healing.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i="0" baseline="0">
              <a:latin typeface="Arial" panose="020B0604020202020204" pitchFamily="34" charset="0"/>
              <a:ea typeface="Calibri"/>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i="0" baseline="0">
                <a:latin typeface="Arial" panose="020B0604020202020204" pitchFamily="34" charset="0"/>
                <a:ea typeface="Calibri"/>
                <a:cs typeface="Arial" panose="020B0604020202020204" pitchFamily="34" charset="0"/>
              </a:rPr>
              <a:t>So what do we know about the use of quit smoking medications in particular NRT is the per surgical patient?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i="0">
              <a:latin typeface="Arial" panose="020B0604020202020204" pitchFamily="34" charset="0"/>
              <a:ea typeface="Calibri"/>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i="0">
                <a:latin typeface="Arial" panose="020B0604020202020204" pitchFamily="34" charset="0"/>
                <a:ea typeface="Calibri"/>
                <a:cs typeface="Arial" panose="020B0604020202020204" pitchFamily="34" charset="0"/>
              </a:rPr>
              <a:t>Although the available data are limited, there is no evidence from human studies that NRT increases the risk of healing-related or cardiovascular complications. Individual clinical trials of tobacco use interventions that include NRT have revealed either no effect or a reduction in complication rates. </a:t>
            </a:r>
            <a:endParaRPr lang="en-US" sz="1200" i="0">
              <a:effectLst/>
              <a:latin typeface="Arial" panose="020B0604020202020204" pitchFamily="34" charset="0"/>
              <a:ea typeface="Calibri"/>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CA" b="0" i="0">
              <a:solidFill>
                <a:srgbClr val="212121"/>
              </a:solidFill>
              <a:effectLst/>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CA" b="0" i="0">
                <a:solidFill>
                  <a:srgbClr val="212121"/>
                </a:solidFill>
                <a:effectLst/>
                <a:latin typeface="Arial" panose="020B0604020202020204" pitchFamily="34" charset="0"/>
                <a:cs typeface="Arial" panose="020B0604020202020204" pitchFamily="34" charset="0"/>
              </a:rPr>
              <a:t>A large US observational study examined association of NRT with postoperative outcomes among smokers hospitalized for a surgical procedure. The study included 147,506 active smokers, 25,651 (17.4%) were prescribed NRT within 2 days of admission. </a:t>
            </a:r>
          </a:p>
          <a:p>
            <a:pPr eaLnBrk="1" fontAlgn="auto" hangingPunct="1">
              <a:spcBef>
                <a:spcPts val="0"/>
              </a:spcBef>
              <a:spcAft>
                <a:spcPts val="0"/>
              </a:spcAft>
              <a:defRPr/>
            </a:pPr>
            <a:endParaRPr lang="en-CA">
              <a:solidFill>
                <a:srgbClr val="212121"/>
              </a:solidFill>
              <a:latin typeface="Arial" panose="020B0604020202020204" pitchFamily="34" charset="0"/>
              <a:cs typeface="Arial" panose="020B0604020202020204" pitchFamily="34" charset="0"/>
            </a:endParaRPr>
          </a:p>
          <a:p>
            <a:pPr marL="0" marR="0" indent="0" algn="l" defTabSz="457200">
              <a:lnSpc>
                <a:spcPct val="100000"/>
              </a:lnSpc>
              <a:spcBef>
                <a:spcPts val="0"/>
              </a:spcBef>
              <a:spcAft>
                <a:spcPts val="0"/>
              </a:spcAft>
              <a:buClrTx/>
              <a:buSzTx/>
              <a:buFontTx/>
              <a:buNone/>
              <a:tabLst/>
              <a:defRPr/>
            </a:pPr>
            <a:r>
              <a:rPr lang="en-CA" b="0" i="0">
                <a:solidFill>
                  <a:srgbClr val="212121"/>
                </a:solidFill>
                <a:effectLst/>
                <a:latin typeface="Arial" panose="020B0604020202020204" pitchFamily="34" charset="0"/>
                <a:cs typeface="Arial" panose="020B0604020202020204" pitchFamily="34" charset="0"/>
              </a:rPr>
              <a:t>The study found there was no association between receipt of NRT and in-hospital complications mortality all-cause 30-day readmissions or 30-day readmission for wound complications.</a:t>
            </a:r>
            <a:endParaRPr lang="en-CA">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CA" b="0" i="0">
              <a:solidFill>
                <a:srgbClr val="212121"/>
              </a:solidFill>
              <a:effectLst/>
              <a:latin typeface="Arial" panose="020B0604020202020204" pitchFamily="34" charset="0"/>
              <a:cs typeface="Arial" panose="020B0604020202020204" pitchFamily="34" charset="0"/>
            </a:endParaRPr>
          </a:p>
          <a:p>
            <a:pPr>
              <a:defRPr/>
            </a:pPr>
            <a:r>
              <a:rPr lang="en-CA" i="1">
                <a:solidFill>
                  <a:srgbClr val="212121"/>
                </a:solidFill>
                <a:latin typeface="Arial" panose="020B0604020202020204" pitchFamily="34" charset="0"/>
                <a:cs typeface="Arial" panose="020B0604020202020204" pitchFamily="34" charset="0"/>
              </a:rPr>
              <a:t>The exception of facial-cranial surgery for which there is minimal research to guide practice</a:t>
            </a:r>
            <a:endParaRPr lang="en-CA">
              <a:solidFill>
                <a:srgbClr val="000000"/>
              </a:solidFill>
              <a:latin typeface="Arial" panose="020B0604020202020204" pitchFamily="34" charset="0"/>
              <a:cs typeface="Arial" panose="020B0604020202020204" pitchFamily="34" charset="0"/>
            </a:endParaRPr>
          </a:p>
          <a:p>
            <a:pPr>
              <a:defRPr/>
            </a:pPr>
            <a:endParaRPr lang="en-CA" i="1">
              <a:solidFill>
                <a:srgbClr val="212121"/>
              </a:solidFill>
              <a:latin typeface="Arial" panose="020B0604020202020204" pitchFamily="34" charset="0"/>
              <a:cs typeface="Arial" panose="020B0604020202020204" pitchFamily="34" charset="0"/>
            </a:endParaRPr>
          </a:p>
          <a:p>
            <a:pPr>
              <a:defRPr/>
            </a:pPr>
            <a:r>
              <a:rPr lang="en-CA" i="1">
                <a:solidFill>
                  <a:srgbClr val="212121"/>
                </a:solidFill>
                <a:latin typeface="Arial" panose="020B0604020202020204" pitchFamily="34" charset="0"/>
                <a:cs typeface="Arial" panose="020B0604020202020204" pitchFamily="34" charset="0"/>
              </a:rPr>
              <a:t>The risk-benefit assessment for NRT use versus the known effects of smoking should guide decision making.</a:t>
            </a:r>
            <a:endParaRPr lang="en-CA">
              <a:latin typeface="Arial" panose="020B0604020202020204" pitchFamily="34" charset="0"/>
              <a:cs typeface="Arial" panose="020B0604020202020204" pitchFamily="34" charset="0"/>
            </a:endParaRPr>
          </a:p>
          <a:p>
            <a:pPr marL="0" marR="0" indent="0" algn="l" defTabSz="457200">
              <a:lnSpc>
                <a:spcPct val="100000"/>
              </a:lnSpc>
              <a:spcBef>
                <a:spcPts val="0"/>
              </a:spcBef>
              <a:spcAft>
                <a:spcPts val="0"/>
              </a:spcAft>
              <a:buClrTx/>
              <a:buSzTx/>
              <a:buFontTx/>
              <a:buNone/>
              <a:tabLst/>
              <a:defRPr/>
            </a:pPr>
            <a:endParaRPr lang="en-CA" b="0" i="0">
              <a:solidFill>
                <a:srgbClr val="212121"/>
              </a:solidFill>
              <a:effectLst/>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CA" b="1" i="0">
                <a:solidFill>
                  <a:srgbClr val="212121"/>
                </a:solidFill>
                <a:effectLst/>
                <a:latin typeface="Arial" panose="020B0604020202020204" pitchFamily="34" charset="0"/>
                <a:cs typeface="Arial" panose="020B0604020202020204" pitchFamily="34" charset="0"/>
              </a:rPr>
              <a:t>Source: </a:t>
            </a:r>
          </a:p>
          <a:p>
            <a:pPr marL="0" marR="0" indent="0" algn="l" defTabSz="457200" rtl="0" eaLnBrk="1" fontAlgn="auto" latinLnBrk="0" hangingPunct="1">
              <a:lnSpc>
                <a:spcPct val="100000"/>
              </a:lnSpc>
              <a:spcBef>
                <a:spcPts val="0"/>
              </a:spcBef>
              <a:spcAft>
                <a:spcPts val="0"/>
              </a:spcAft>
              <a:buClrTx/>
              <a:buSzTx/>
              <a:buFontTx/>
              <a:buNone/>
              <a:tabLst/>
              <a:defRPr/>
            </a:pPr>
            <a:r>
              <a:rPr lang="en-CA" b="0" i="0">
                <a:solidFill>
                  <a:srgbClr val="212121"/>
                </a:solidFill>
                <a:effectLst/>
                <a:latin typeface="Arial" panose="020B0604020202020204" pitchFamily="34" charset="0"/>
                <a:cs typeface="Arial" panose="020B0604020202020204" pitchFamily="34" charset="0"/>
              </a:rPr>
              <a:t>Stefan MS, Pack Q, Shieh MS, </a:t>
            </a:r>
            <a:r>
              <a:rPr lang="en-CA" b="0" i="0" err="1">
                <a:solidFill>
                  <a:srgbClr val="212121"/>
                </a:solidFill>
                <a:effectLst/>
                <a:latin typeface="Arial" panose="020B0604020202020204" pitchFamily="34" charset="0"/>
                <a:cs typeface="Arial" panose="020B0604020202020204" pitchFamily="34" charset="0"/>
              </a:rPr>
              <a:t>Pekow</a:t>
            </a:r>
            <a:r>
              <a:rPr lang="en-CA" b="0" i="0">
                <a:solidFill>
                  <a:srgbClr val="212121"/>
                </a:solidFill>
                <a:effectLst/>
                <a:latin typeface="Arial" panose="020B0604020202020204" pitchFamily="34" charset="0"/>
                <a:cs typeface="Arial" panose="020B0604020202020204" pitchFamily="34" charset="0"/>
              </a:rPr>
              <a:t> PS, Bernstein SL, Raghunathan K, Nason KS, Lindenauer PK. The Association of Nicotine Replacement Therapy With Outcomes Among Smokers Hospitalized for a Major Surgical Procedure. Chest. 2020 May;157(5):1354-1361. doi: 10.1016/j.chest.2019.10.054.</a:t>
            </a:r>
            <a:endParaRPr lang="en-US">
              <a:latin typeface="Arial" panose="020B0604020202020204" pitchFamily="34" charset="0"/>
              <a:cs typeface="Arial" panose="020B0604020202020204" pitchFamily="34" charset="0"/>
            </a:endParaRPr>
          </a:p>
          <a:p>
            <a:endParaRPr lang="en-US" b="1">
              <a:latin typeface="Arial" panose="020B0604020202020204" pitchFamily="34" charset="0"/>
              <a:cs typeface="Arial" panose="020B0604020202020204" pitchFamily="34" charset="0"/>
            </a:endParaRPr>
          </a:p>
          <a:p>
            <a:endParaRPr lang="en-US" b="1">
              <a:latin typeface="Arial" panose="020B0604020202020204" pitchFamily="34" charset="0"/>
              <a:cs typeface="Arial" panose="020B0604020202020204" pitchFamily="34" charset="0"/>
            </a:endParaRPr>
          </a:p>
          <a:p>
            <a:endParaRPr lang="en-US" b="1">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In summary </a:t>
            </a:r>
          </a:p>
          <a:p>
            <a:endParaRPr lang="en-US">
              <a:latin typeface="Arial" panose="020B0604020202020204" pitchFamily="34" charset="0"/>
              <a:cs typeface="Arial" panose="020B0604020202020204" pitchFamily="34" charset="0"/>
            </a:endParaRPr>
          </a:p>
          <a:p>
            <a:pPr>
              <a:buFont typeface="Wingdings" charset="2"/>
              <a:buChar char="v"/>
            </a:pPr>
            <a:r>
              <a:rPr lang="en-GB" sz="1200">
                <a:solidFill>
                  <a:srgbClr val="6F0200"/>
                </a:solidFill>
                <a:latin typeface="Arial" panose="020B0604020202020204" pitchFamily="34" charset="0"/>
                <a:ea typeface="ＭＳ Ｐゴシック" charset="0"/>
                <a:cs typeface="Arial" panose="020B0604020202020204" pitchFamily="34" charset="0"/>
              </a:rPr>
              <a:t>There is limited data to guide practice in terms of when to initiate</a:t>
            </a:r>
            <a:r>
              <a:rPr lang="en-GB" sz="1200" baseline="0">
                <a:solidFill>
                  <a:srgbClr val="6F0200"/>
                </a:solidFill>
                <a:latin typeface="Arial" panose="020B0604020202020204" pitchFamily="34" charset="0"/>
                <a:ea typeface="ＭＳ Ｐゴシック" charset="0"/>
                <a:cs typeface="Arial" panose="020B0604020202020204" pitchFamily="34" charset="0"/>
              </a:rPr>
              <a:t> NRT in the acute post-operate period. Medication is a fundamental part of treating tobacco use and managing withdrawal. There is no strong evidence to suggest that rates of nicotine delivered by NRT impacts healing or cardiovascular complications. </a:t>
            </a:r>
          </a:p>
          <a:p>
            <a:pPr>
              <a:buFont typeface="Wingdings" charset="2"/>
              <a:buChar char="v"/>
            </a:pPr>
            <a:endParaRPr lang="en-GB" sz="1200" baseline="0">
              <a:solidFill>
                <a:srgbClr val="6F0200"/>
              </a:solidFill>
              <a:latin typeface="Arial" panose="020B0604020202020204" pitchFamily="34" charset="0"/>
              <a:ea typeface="ＭＳ Ｐゴシック"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 typeface="Wingdings" charset="2"/>
              <a:buChar char="v"/>
              <a:tabLst/>
              <a:defRPr/>
            </a:pPr>
            <a:r>
              <a:rPr lang="en-GB" sz="1200">
                <a:solidFill>
                  <a:srgbClr val="6F0200"/>
                </a:solidFill>
                <a:latin typeface="Arial" panose="020B0604020202020204" pitchFamily="34" charset="0"/>
                <a:ea typeface="ＭＳ Ｐゴシック" charset="0"/>
                <a:cs typeface="Arial" panose="020B0604020202020204" pitchFamily="34" charset="0"/>
              </a:rPr>
              <a:t>NRT delivers</a:t>
            </a:r>
            <a:r>
              <a:rPr lang="en-GB" sz="1200" baseline="0">
                <a:solidFill>
                  <a:srgbClr val="6F0200"/>
                </a:solidFill>
                <a:latin typeface="Arial" panose="020B0604020202020204" pitchFamily="34" charset="0"/>
                <a:ea typeface="ＭＳ Ｐゴシック" charset="0"/>
                <a:cs typeface="Arial" panose="020B0604020202020204" pitchFamily="34" charset="0"/>
              </a:rPr>
              <a:t> nicotine</a:t>
            </a:r>
            <a:r>
              <a:rPr lang="en-GB" sz="1200">
                <a:solidFill>
                  <a:srgbClr val="6F0200"/>
                </a:solidFill>
                <a:latin typeface="Arial" panose="020B0604020202020204" pitchFamily="34" charset="0"/>
                <a:ea typeface="ＭＳ Ｐゴシック" charset="0"/>
                <a:cs typeface="Arial" panose="020B0604020202020204" pitchFamily="34" charset="0"/>
              </a:rPr>
              <a:t> by the venous system and rates of delivery are much lower than that delivered via a cigarette</a:t>
            </a:r>
            <a:r>
              <a:rPr lang="en-GB" sz="1200" baseline="0">
                <a:solidFill>
                  <a:srgbClr val="6F0200"/>
                </a:solidFill>
                <a:latin typeface="Arial" panose="020B0604020202020204" pitchFamily="34" charset="0"/>
                <a:ea typeface="ＭＳ Ｐゴシック" charset="0"/>
                <a:cs typeface="Arial" panose="020B0604020202020204" pitchFamily="34" charset="0"/>
              </a:rPr>
              <a:t> AND without CO and other toxins. </a:t>
            </a:r>
          </a:p>
          <a:p>
            <a:pPr marL="0" marR="0" indent="0" algn="l" defTabSz="457200" rtl="0" eaLnBrk="1" fontAlgn="auto" latinLnBrk="0" hangingPunct="1">
              <a:lnSpc>
                <a:spcPct val="100000"/>
              </a:lnSpc>
              <a:spcBef>
                <a:spcPts val="0"/>
              </a:spcBef>
              <a:spcAft>
                <a:spcPts val="0"/>
              </a:spcAft>
              <a:buClrTx/>
              <a:buSzTx/>
              <a:buFont typeface="Wingdings" charset="2"/>
              <a:buNone/>
              <a:tabLst/>
              <a:defRPr/>
            </a:pPr>
            <a:endParaRPr lang="en-GB" sz="1200" baseline="0">
              <a:solidFill>
                <a:srgbClr val="6F0200"/>
              </a:solidFill>
              <a:latin typeface="Arial" panose="020B0604020202020204" pitchFamily="34" charset="0"/>
              <a:ea typeface="ＭＳ Ｐゴシック"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 typeface="Wingdings" charset="2"/>
              <a:buNone/>
              <a:tabLst/>
              <a:defRPr/>
            </a:pPr>
            <a:r>
              <a:rPr lang="en-GB" sz="1200" baseline="0">
                <a:solidFill>
                  <a:srgbClr val="6F0200"/>
                </a:solidFill>
                <a:latin typeface="Arial" panose="020B0604020202020204" pitchFamily="34" charset="0"/>
                <a:ea typeface="ＭＳ Ｐゴシック" charset="0"/>
                <a:cs typeface="Arial" panose="020B0604020202020204" pitchFamily="34" charset="0"/>
              </a:rPr>
              <a:t>The bottom line is the:</a:t>
            </a:r>
            <a:endParaRPr lang="en-GB" sz="900">
              <a:solidFill>
                <a:srgbClr val="6F0200"/>
              </a:solidFill>
              <a:latin typeface="Arial" panose="020B0604020202020204" pitchFamily="34" charset="0"/>
              <a:ea typeface="ＭＳ Ｐゴシック" charset="0"/>
              <a:cs typeface="Arial" panose="020B0604020202020204" pitchFamily="34" charset="0"/>
            </a:endParaRPr>
          </a:p>
          <a:p>
            <a:pPr>
              <a:buFont typeface="Wingdings" charset="2"/>
              <a:buChar char="v"/>
            </a:pPr>
            <a:r>
              <a:rPr lang="en-GB" sz="1200">
                <a:solidFill>
                  <a:srgbClr val="6F0200"/>
                </a:solidFill>
                <a:latin typeface="Arial" panose="020B0604020202020204" pitchFamily="34" charset="0"/>
                <a:ea typeface="ＭＳ Ｐゴシック" charset="0"/>
                <a:cs typeface="Arial" panose="020B0604020202020204" pitchFamily="34" charset="0"/>
              </a:rPr>
              <a:t>Benefits outweigh the risks of continued smoking. </a:t>
            </a:r>
            <a:endParaRPr lang="en-US" sz="1200">
              <a:solidFill>
                <a:schemeClr val="tx1"/>
              </a:solidFill>
              <a:latin typeface="Arial" panose="020B0604020202020204" pitchFamily="34" charset="0"/>
              <a:ea typeface="+mn-ea"/>
              <a:cs typeface="Arial" panose="020B0604020202020204" pitchFamily="34" charset="0"/>
            </a:endParaRPr>
          </a:p>
          <a:p>
            <a:pPr>
              <a:buFont typeface="Wingdings" charset="2"/>
              <a:buChar char="v"/>
            </a:pPr>
            <a:r>
              <a:rPr lang="en-US" sz="1200">
                <a:solidFill>
                  <a:schemeClr val="tx1"/>
                </a:solidFill>
                <a:latin typeface="Arial" panose="020B0604020202020204" pitchFamily="34" charset="0"/>
                <a:ea typeface="+mn-ea"/>
                <a:cs typeface="Arial" panose="020B0604020202020204" pitchFamily="34" charset="0"/>
              </a:rPr>
              <a:t>NRT</a:t>
            </a:r>
            <a:r>
              <a:rPr lang="en-US" sz="1200" baseline="0">
                <a:solidFill>
                  <a:schemeClr val="tx1"/>
                </a:solidFill>
                <a:latin typeface="Arial" panose="020B0604020202020204" pitchFamily="34" charset="0"/>
                <a:ea typeface="+mn-ea"/>
                <a:cs typeface="Arial" panose="020B0604020202020204" pitchFamily="34" charset="0"/>
              </a:rPr>
              <a:t> should be commenced when the possibility of smoking is high and for many patients this can be anticipated in advance. Remember as we saw in the earlier slide the</a:t>
            </a:r>
          </a:p>
          <a:p>
            <a:pPr>
              <a:buFont typeface="Wingdings" charset="2"/>
              <a:buChar char="v"/>
            </a:pPr>
            <a:r>
              <a:rPr lang="en-US" sz="1200" baseline="0">
                <a:solidFill>
                  <a:schemeClr val="tx1"/>
                </a:solidFill>
                <a:latin typeface="Arial" panose="020B0604020202020204" pitchFamily="34" charset="0"/>
                <a:ea typeface="+mn-ea"/>
                <a:cs typeface="Arial" panose="020B0604020202020204" pitchFamily="34" charset="0"/>
              </a:rPr>
              <a:t>NRT patch takes 20-40 mins to take effect and oral forms of NRT deliver NRT more rapidly.</a:t>
            </a:r>
          </a:p>
          <a:p>
            <a:pPr>
              <a:buFont typeface="Wingdings" charset="2"/>
              <a:buChar char="v"/>
            </a:pPr>
            <a:endParaRPr lang="en-US" sz="1200" baseline="0">
              <a:solidFill>
                <a:schemeClr val="tx1"/>
              </a:solidFill>
              <a:latin typeface="Arial" panose="020B0604020202020204" pitchFamily="34" charset="0"/>
              <a:ea typeface="+mn-ea"/>
              <a:cs typeface="Arial" panose="020B0604020202020204" pitchFamily="34" charset="0"/>
            </a:endParaRPr>
          </a:p>
          <a:p>
            <a:pPr>
              <a:buFontTx/>
              <a:buNone/>
            </a:pPr>
            <a:r>
              <a:rPr lang="en-US" sz="1200" b="1" baseline="0">
                <a:solidFill>
                  <a:schemeClr val="tx1"/>
                </a:solidFill>
                <a:latin typeface="Arial" panose="020B0604020202020204" pitchFamily="34" charset="0"/>
                <a:ea typeface="+mn-ea"/>
                <a:cs typeface="Arial" panose="020B0604020202020204" pitchFamily="34" charset="0"/>
              </a:rPr>
              <a:t>Source: </a:t>
            </a:r>
          </a:p>
          <a:p>
            <a:pPr>
              <a:buFontTx/>
              <a:buNone/>
            </a:pPr>
            <a:r>
              <a:rPr lang="en-CA" b="0" i="0">
                <a:solidFill>
                  <a:srgbClr val="212121"/>
                </a:solidFill>
                <a:effectLst/>
                <a:latin typeface="Arial" panose="020B0604020202020204" pitchFamily="34" charset="0"/>
                <a:cs typeface="Arial" panose="020B0604020202020204" pitchFamily="34" charset="0"/>
              </a:rPr>
              <a:t>Nolan MB, Warner DO. Safety and Efficacy of Nicotine Replacement Therapy in the Perioperative Period: A Narrative Review. Mayo Clin Proc. 2015 Nov;90(11):1553-61. doi: 10.1016/j.mayocp.2015.08.003. Epub 2015 Oct 9. PMID: 26455889.</a:t>
            </a:r>
          </a:p>
          <a:p>
            <a:pPr>
              <a:buFontTx/>
              <a:buNone/>
            </a:pPr>
            <a:endParaRPr lang="en-CA" b="0" i="0">
              <a:solidFill>
                <a:srgbClr val="212121"/>
              </a:solidFill>
              <a:effectLst/>
              <a:latin typeface="Arial" panose="020B0604020202020204" pitchFamily="34" charset="0"/>
              <a:cs typeface="Arial" panose="020B0604020202020204" pitchFamily="34" charset="0"/>
            </a:endParaRPr>
          </a:p>
          <a:p>
            <a:pPr>
              <a:buFontTx/>
              <a:buNone/>
            </a:pPr>
            <a:r>
              <a:rPr lang="en-CA" b="0" i="0">
                <a:solidFill>
                  <a:srgbClr val="212121"/>
                </a:solidFill>
                <a:effectLst/>
                <a:latin typeface="Arial" panose="020B0604020202020204" pitchFamily="34" charset="0"/>
                <a:cs typeface="Arial" panose="020B0604020202020204" pitchFamily="34" charset="0"/>
              </a:rPr>
              <a:t>Stefan MS, Pack Q, Shieh MS, </a:t>
            </a:r>
            <a:r>
              <a:rPr lang="en-CA" b="0" i="0" err="1">
                <a:solidFill>
                  <a:srgbClr val="212121"/>
                </a:solidFill>
                <a:effectLst/>
                <a:latin typeface="Arial" panose="020B0604020202020204" pitchFamily="34" charset="0"/>
                <a:cs typeface="Arial" panose="020B0604020202020204" pitchFamily="34" charset="0"/>
              </a:rPr>
              <a:t>Pekow</a:t>
            </a:r>
            <a:r>
              <a:rPr lang="en-CA" b="0" i="0">
                <a:solidFill>
                  <a:srgbClr val="212121"/>
                </a:solidFill>
                <a:effectLst/>
                <a:latin typeface="Arial" panose="020B0604020202020204" pitchFamily="34" charset="0"/>
                <a:cs typeface="Arial" panose="020B0604020202020204" pitchFamily="34" charset="0"/>
              </a:rPr>
              <a:t> PS, Bernstein SL, Raghunathan K, Nason KS, Lindenauer PK. The Association of Nicotine Replacement Therapy With Outcomes Among Smokers Hospitalized for a Major Surgical Procedure. Chest. 2020 May;157(5):1354-1361. doi: 10.1016/j.chest.2019.10.054. Epub 2019 Nov 29. PMID: 31790653; PMCID: PMC7268437.</a:t>
            </a:r>
            <a:endParaRPr lang="en-GB" sz="1200" b="1">
              <a:solidFill>
                <a:srgbClr val="6F0200"/>
              </a:solidFill>
              <a:latin typeface="Arial" panose="020B0604020202020204" pitchFamily="34" charset="0"/>
              <a:ea typeface="ＭＳ Ｐゴシック"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DC4B217-821A-0B40-AC27-5C631E22CC1E}" type="slidenum">
              <a:rPr lang="en-US" smtClean="0"/>
              <a:t>11</a:t>
            </a:fld>
            <a:endParaRPr lang="en-US"/>
          </a:p>
        </p:txBody>
      </p:sp>
    </p:spTree>
    <p:extLst>
      <p:ext uri="{BB962C8B-B14F-4D97-AF65-F5344CB8AC3E}">
        <p14:creationId xmlns:p14="http://schemas.microsoft.com/office/powerpoint/2010/main" val="3257950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kern="1200">
                <a:solidFill>
                  <a:schemeClr val="tx1"/>
                </a:solidFill>
                <a:effectLst/>
                <a:latin typeface="Arial" panose="020B0604020202020204" pitchFamily="34" charset="0"/>
                <a:cs typeface="Arial" panose="020B0604020202020204" pitchFamily="34" charset="0"/>
              </a:rPr>
              <a:t>Smoking rates among people with SMI are more than three times the general population.</a:t>
            </a:r>
            <a:r>
              <a:rPr lang="en-US">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While rates of smoking in England are now </a:t>
            </a:r>
            <a:r>
              <a:rPr lang="en-GB">
                <a:latin typeface="Arial" panose="020B0604020202020204" pitchFamily="34" charset="0"/>
                <a:cs typeface="Arial" panose="020B0604020202020204" pitchFamily="34" charset="0"/>
              </a:rPr>
              <a:t>13</a:t>
            </a:r>
            <a:r>
              <a:rPr lang="en-GB" sz="1200" b="0" i="0" kern="1200">
                <a:solidFill>
                  <a:schemeClr val="tx1"/>
                </a:solidFill>
                <a:effectLst/>
                <a:latin typeface="Arial" panose="020B0604020202020204" pitchFamily="34" charset="0"/>
                <a:cs typeface="Arial" panose="020B0604020202020204" pitchFamily="34" charset="0"/>
              </a:rPr>
              <a:t>%, people with SMI smoke at significantly higher rates.</a:t>
            </a:r>
            <a:endParaRPr lang="en-CA" sz="1200" b="0" i="0" kern="1200">
              <a:solidFill>
                <a:schemeClr val="tx1"/>
              </a:solidFill>
              <a:effectLst/>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Rates of smoking differ between specific patient groups and with severity of the illness:</a:t>
            </a:r>
            <a:endParaRPr lang="en-CA" sz="1200" b="0" i="0" kern="120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b="0" i="0" kern="1200">
                <a:solidFill>
                  <a:schemeClr val="tx1"/>
                </a:solidFill>
                <a:effectLst/>
                <a:latin typeface="Arial" panose="020B0604020202020204" pitchFamily="34" charset="0"/>
                <a:cs typeface="Arial" panose="020B0604020202020204" pitchFamily="34" charset="0"/>
              </a:rPr>
              <a:t>Depression and anxiety: 28%</a:t>
            </a:r>
            <a:r>
              <a:rPr lang="en-GB">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r>
              <a:rPr lang="en-GB" sz="1200" b="0" i="0" kern="1200">
                <a:solidFill>
                  <a:schemeClr val="tx1"/>
                </a:solidFill>
                <a:effectLst/>
                <a:latin typeface="Arial" panose="020B0604020202020204" pitchFamily="34" charset="0"/>
                <a:cs typeface="Arial" panose="020B0604020202020204" pitchFamily="34" charset="0"/>
              </a:rPr>
              <a:t>Long-term MH condition: 34%</a:t>
            </a:r>
            <a:r>
              <a:rPr lang="en-GB">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a:solidFill>
                  <a:schemeClr val="tx1"/>
                </a:solidFill>
                <a:effectLst/>
                <a:latin typeface="Arial" panose="020B0604020202020204" pitchFamily="34" charset="0"/>
                <a:cs typeface="Arial" panose="020B0604020202020204" pitchFamily="34" charset="0"/>
              </a:rPr>
              <a:t>Severe mental illness: 40%</a:t>
            </a:r>
            <a:endParaRPr lang="en-CA" sz="1200" b="0" i="0" kern="1200">
              <a:solidFill>
                <a:schemeClr val="tx1"/>
              </a:solidFill>
              <a:effectLst/>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GB" sz="1200" b="0" i="0" kern="1200">
                <a:solidFill>
                  <a:schemeClr val="tx1"/>
                </a:solidFill>
                <a:effectLst/>
                <a:latin typeface="Arial" panose="020B0604020202020204" pitchFamily="34" charset="0"/>
                <a:cs typeface="Arial" panose="020B0604020202020204" pitchFamily="34" charset="0"/>
              </a:rPr>
              <a:t>Schizophrenia: 60-70%</a:t>
            </a:r>
            <a:endParaRPr lang="en-CA" sz="1200" b="0" i="0" kern="1200">
              <a:solidFill>
                <a:schemeClr val="tx1"/>
              </a:solidFill>
              <a:effectLst/>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GB" sz="1200" b="0" i="0" kern="1200">
                <a:solidFill>
                  <a:schemeClr val="tx1"/>
                </a:solidFill>
                <a:effectLst/>
                <a:latin typeface="Arial" panose="020B0604020202020204" pitchFamily="34" charset="0"/>
                <a:cs typeface="Arial" panose="020B0604020202020204" pitchFamily="34" charset="0"/>
              </a:rPr>
              <a:t>70% of those discharged from a psychiatric hospital are smokers</a:t>
            </a:r>
            <a:endParaRPr lang="en-CA" sz="1200" b="0" i="0" kern="1200">
              <a:solidFill>
                <a:schemeClr val="tx1"/>
              </a:solidFill>
              <a:effectLst/>
              <a:latin typeface="Arial" panose="020B0604020202020204" pitchFamily="34" charset="0"/>
              <a:cs typeface="Arial" panose="020B0604020202020204" pitchFamily="34" charset="0"/>
            </a:endParaRPr>
          </a:p>
          <a:p>
            <a:endParaRPr lang="en-GB"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The NHSE has specifically chosen to focus the specialist tobacco dependence service on people </a:t>
            </a:r>
            <a:r>
              <a:rPr lang="en-GB">
                <a:latin typeface="Arial" panose="020B0604020202020204" pitchFamily="34" charset="0"/>
                <a:cs typeface="Arial" panose="020B0604020202020204" pitchFamily="34" charset="0"/>
              </a:rPr>
              <a:t>with SMI admitted to hospital </a:t>
            </a:r>
            <a:r>
              <a:rPr lang="en-GB" sz="1200" b="0" i="0" kern="1200">
                <a:solidFill>
                  <a:schemeClr val="tx1"/>
                </a:solidFill>
                <a:effectLst/>
                <a:latin typeface="Arial" panose="020B0604020202020204" pitchFamily="34" charset="0"/>
                <a:cs typeface="Arial" panose="020B0604020202020204" pitchFamily="34" charset="0"/>
              </a:rPr>
              <a:t>to address this large discrepancy.</a:t>
            </a:r>
            <a:endParaRPr lang="en-CA" sz="1200" b="0" i="0" kern="1200">
              <a:solidFill>
                <a:schemeClr val="tx1"/>
              </a:solidFill>
              <a:effectLst/>
              <a:latin typeface="Arial" panose="020B0604020202020204" pitchFamily="34" charset="0"/>
              <a:cs typeface="Arial" panose="020B0604020202020204" pitchFamily="34" charset="0"/>
            </a:endParaRPr>
          </a:p>
          <a:p>
            <a:endParaRPr lang="en-CA">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Sources: </a:t>
            </a:r>
            <a:endParaRPr lang="en-CA">
              <a:latin typeface="Arial" panose="020B0604020202020204" pitchFamily="34" charset="0"/>
              <a:cs typeface="Arial" panose="020B0604020202020204" pitchFamily="34" charset="0"/>
            </a:endParaRPr>
          </a:p>
          <a:p>
            <a:pPr lvl="0"/>
            <a:r>
              <a:rPr lang="en-GB">
                <a:latin typeface="Arial" panose="020B0604020202020204" pitchFamily="34" charset="0"/>
                <a:cs typeface="Arial" panose="020B0604020202020204" pitchFamily="34" charset="0"/>
              </a:rPr>
              <a:t>NHS Digital 2021. </a:t>
            </a:r>
            <a:r>
              <a:rPr lang="en-GB" u="sng">
                <a:latin typeface="Arial" panose="020B0604020202020204" pitchFamily="34" charset="0"/>
                <a:cs typeface="Arial" panose="020B0604020202020204" pitchFamily="34" charset="0"/>
                <a:hlinkClick r:id="rId3"/>
              </a:rPr>
              <a:t>https://digital.nhs.uk/data-and-information/publications/statistical/statistics-on-smoking</a:t>
            </a:r>
            <a:endParaRPr lang="en-CA">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Stolen Years Report (2016): </a:t>
            </a:r>
            <a:r>
              <a:rPr lang="en-GB" u="sng">
                <a:latin typeface="Arial" panose="020B0604020202020204" pitchFamily="34" charset="0"/>
                <a:cs typeface="Arial" panose="020B0604020202020204" pitchFamily="34" charset="0"/>
                <a:hlinkClick r:id="rId4"/>
              </a:rPr>
              <a:t>https://ash.org.uk/information-and-resources/reports-submissions/reports/the-stolen-years/</a:t>
            </a:r>
            <a:r>
              <a:rPr lang="en-GB">
                <a:latin typeface="Arial" panose="020B0604020202020204" pitchFamily="34" charset="0"/>
                <a:cs typeface="Arial" panose="020B0604020202020204" pitchFamily="34" charset="0"/>
              </a:rPr>
              <a:t> </a:t>
            </a:r>
            <a:endParaRPr lang="en-CA">
              <a:latin typeface="Arial" panose="020B0604020202020204" pitchFamily="34" charset="0"/>
              <a:cs typeface="Arial" panose="020B0604020202020204" pitchFamily="34" charset="0"/>
            </a:endParaRPr>
          </a:p>
          <a:p>
            <a:r>
              <a:rPr lang="en-CA" sz="1200" b="0" i="0" kern="1200">
                <a:solidFill>
                  <a:schemeClr val="tx1"/>
                </a:solidFill>
                <a:effectLst/>
                <a:latin typeface="Arial" panose="020B0604020202020204" pitchFamily="34" charset="0"/>
                <a:cs typeface="Arial" panose="020B0604020202020204" pitchFamily="34" charset="0"/>
              </a:rPr>
              <a:t> </a:t>
            </a:r>
          </a:p>
          <a:p>
            <a:r>
              <a:rPr lang="en-CA" sz="1200" b="1" i="0" kern="1200">
                <a:solidFill>
                  <a:schemeClr val="tx1"/>
                </a:solidFill>
                <a:effectLst/>
                <a:latin typeface="Arial" panose="020B0604020202020204" pitchFamily="34" charset="0"/>
                <a:cs typeface="Arial" panose="020B0604020202020204" pitchFamily="34" charset="0"/>
              </a:rPr>
              <a:t>If delivering the training locally, include </a:t>
            </a:r>
            <a:r>
              <a:rPr lang="en-GB" sz="1200" b="1" i="0" kern="1200">
                <a:solidFill>
                  <a:schemeClr val="tx1"/>
                </a:solidFill>
                <a:effectLst/>
                <a:latin typeface="Arial" panose="020B0604020202020204" pitchFamily="34" charset="0"/>
                <a:cs typeface="Arial" panose="020B0604020202020204" pitchFamily="34" charset="0"/>
              </a:rPr>
              <a:t>what percentage of adults in the locality smoke and what percentage of people with SMI smoke</a:t>
            </a:r>
            <a:r>
              <a:rPr lang="en-GB" b="1">
                <a:latin typeface="Arial" panose="020B0604020202020204" pitchFamily="34" charset="0"/>
                <a:cs typeface="Arial" panose="020B0604020202020204" pitchFamily="34" charset="0"/>
              </a:rPr>
              <a:t>:</a:t>
            </a:r>
            <a:endParaRPr lang="en-CA" sz="1200" b="0" i="0" kern="1200">
              <a:solidFill>
                <a:schemeClr val="tx1"/>
              </a:solidFill>
              <a:effectLst/>
              <a:latin typeface="Arial" panose="020B0604020202020204" pitchFamily="34"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Data can be pulled for localities from the following sources:</a:t>
            </a:r>
            <a:r>
              <a:rPr lang="en-GB">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u="none" strike="noStrike" kern="1200">
                <a:solidFill>
                  <a:schemeClr val="tx1"/>
                </a:solidFill>
                <a:effectLst/>
                <a:latin typeface="Arial" panose="020B0604020202020204" pitchFamily="34" charset="0"/>
                <a:cs typeface="Arial" panose="020B0604020202020204" pitchFamily="34" charset="0"/>
                <a:hlinkClick r:id="rId5"/>
              </a:rPr>
              <a:t>Local Tobacco Control Profiles - Data - OHID (phe.org.uk)</a:t>
            </a:r>
            <a:r>
              <a:rPr lang="en-GB"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r>
              <a:rPr lang="en-GB" sz="1200" b="0" i="0" kern="1200">
                <a:solidFill>
                  <a:schemeClr val="tx1"/>
                </a:solidFill>
                <a:effectLst/>
                <a:latin typeface="Arial" panose="020B0604020202020204" pitchFamily="34" charset="0"/>
                <a:cs typeface="Arial" panose="020B0604020202020204" pitchFamily="34" charset="0"/>
              </a:rPr>
              <a:t>Integrated Health System (ICS) data can be found at the following link: </a:t>
            </a:r>
            <a:r>
              <a:rPr lang="en-GB" sz="1200" b="0" i="0" u="sng" kern="1200">
                <a:solidFill>
                  <a:schemeClr val="tx1"/>
                </a:solidFill>
                <a:effectLst/>
                <a:latin typeface="Arial" panose="020B0604020202020204" pitchFamily="34" charset="0"/>
                <a:cs typeface="Arial" panose="020B0604020202020204" pitchFamily="34" charset="0"/>
                <a:hlinkClick r:id="rId6"/>
              </a:rPr>
              <a:t>https://smokefreeaction.org.uk/icsbriefings/</a:t>
            </a:r>
            <a:endParaRPr lang="en-CA" sz="1200" b="0" i="0" kern="1200">
              <a:solidFill>
                <a:schemeClr val="tx1"/>
              </a:solidFill>
              <a:effectLst/>
              <a:latin typeface="Arial" panose="020B0604020202020204" pitchFamily="34" charset="0"/>
              <a:cs typeface="Arial" panose="020B0604020202020204" pitchFamily="34" charset="0"/>
            </a:endParaRPr>
          </a:p>
          <a:p>
            <a:r>
              <a:rPr lang="en-GB" sz="1200" b="1" i="0" kern="1200">
                <a:solidFill>
                  <a:schemeClr val="tx1"/>
                </a:solidFill>
                <a:effectLst/>
                <a:latin typeface="Arial" panose="020B0604020202020204" pitchFamily="34" charset="0"/>
                <a:cs typeface="Arial" panose="020B0604020202020204" pitchFamily="34" charset="0"/>
              </a:rPr>
              <a:t> </a:t>
            </a:r>
          </a:p>
          <a:p>
            <a:endParaRPr lang="en-CA"/>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1222522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[Animated slide: two clicks to reveal all content]</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We know that people with a mental illness die on average 10 to 20 years earlier than the general population. This is not the result of higher rates of suicide or accident but rather due to smoking related illness.</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Source: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lvl="0"/>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Stolen Years Report (2016): </a:t>
            </a:r>
            <a:r>
              <a:rPr lang="en-CA" sz="1200" b="0" i="0" u="sng" kern="1200">
                <a:solidFill>
                  <a:schemeClr val="tx1"/>
                </a:solidFill>
                <a:effectLst/>
                <a:latin typeface="Arial" panose="020B0604020202020204" pitchFamily="34" charset="0"/>
                <a:ea typeface="Geneva" pitchFamily="-109" charset="0"/>
                <a:cs typeface="Arial" panose="020B0604020202020204" pitchFamily="34" charset="0"/>
                <a:hlinkClick r:id="rId3"/>
              </a:rPr>
              <a:t>https://ash.org.uk/information-and-resources/reports-submissions/reports/the-stolen-years/</a:t>
            </a: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endParaRPr lang="en-US" sz="1200">
              <a:latin typeface="Arial" panose="020B0604020202020204" pitchFamily="34" charset="0"/>
              <a:cs typeface="Arial" panose="020B060402020202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6095424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sz="1200" b="1" i="0" kern="1200">
                <a:solidFill>
                  <a:schemeClr val="tx1"/>
                </a:solidFill>
                <a:effectLst/>
                <a:latin typeface="Arial" panose="020B0604020202020204" pitchFamily="34" charset="0"/>
                <a:ea typeface="Geneva" pitchFamily="-109" charset="0"/>
                <a:cs typeface="Arial" panose="020B0604020202020204" pitchFamily="34" charset="0"/>
              </a:rPr>
              <a:t>[Note: Animated slide: left-hand box appears with one click using timed animation, right-hand box requires multiple clicks for each bullet to appear]</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People with mental illness are known to suffer disproportionately from multiple smoking-related illnesses compared to the general population.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This includes an increased risk of coronary heart disease and stroke.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We know people with SMI are 10 more likely to die of respiratory diseases and are more likely to suffer from asthma, bronchitis and emphysema.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There is a well-established increased risk of cancer among smokers and the risk increases with the number of cigarettes smoked. People with SMI who smoke suffer from increased risk of cancer and furthermore worse cancer survival rates.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Bone health: smoking is associated with osteoporosis, low bone mineral density and fractures. People with schizophrenia have a higher risk of these conditions.</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Oral health: people with SMI have higher rates of tooth decay and have 3.4 higher odds of losing all their teeth compared to mentally healthy people. They face additional challenges of maintaining good oral hygiene because of their mental health symptoms and because a number of psychotropic medications reduce the flow of saliva resulting in a dry mouth. However, stopping smoking is one of the most effective ways of reducing gum disease, tooth loss and oral cancers. Poor oral health is linked to diseases such as coronary heart disease, stroke and respiratory disease. Some effects of smoking are obvious such as bad breath and stained teeth. Less obvious is gum disease – the gums and bone recede and teeth are lost. Smoking also increases the risk of developing oral cancers.</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3758865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[Read the question aloud]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Click to display correct response: False</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algn="l"/>
            <a:endParaRPr lang="en-US" sz="1200">
              <a:latin typeface="Arial" panose="020B0604020202020204" pitchFamily="34" charset="0"/>
              <a:cs typeface="Arial" panose="020B0604020202020204" pitchFamily="34" charset="0"/>
            </a:endParaRPr>
          </a:p>
          <a:p>
            <a:pPr algn="l">
              <a:lnSpc>
                <a:spcPts val="2500"/>
              </a:lnSpc>
              <a:spcAft>
                <a:spcPts val="1250"/>
              </a:spcAft>
            </a:pPr>
            <a:r>
              <a:rPr lang="en-US" sz="1200">
                <a:solidFill>
                  <a:schemeClr val="accent1"/>
                </a:solidFill>
                <a:effectLst>
                  <a:glow>
                    <a:schemeClr val="bg1">
                      <a:alpha val="70000"/>
                    </a:schemeClr>
                  </a:glow>
                </a:effectLst>
                <a:latin typeface="Arial" panose="020B0604020202020204" pitchFamily="34" charset="0"/>
                <a:cs typeface="Arial" panose="020B0604020202020204" pitchFamily="34" charset="0"/>
              </a:rPr>
              <a:t>People with SMI are</a:t>
            </a:r>
            <a:r>
              <a:rPr lang="en-US" sz="1200">
                <a:effectLst>
                  <a:glow>
                    <a:schemeClr val="bg1">
                      <a:alpha val="70000"/>
                    </a:schemeClr>
                  </a:glow>
                </a:effectLst>
                <a:latin typeface="Arial" panose="020B0604020202020204" pitchFamily="34" charset="0"/>
                <a:cs typeface="Arial" panose="020B0604020202020204" pitchFamily="34" charset="0"/>
              </a:rPr>
              <a:t>  </a:t>
            </a:r>
            <a:r>
              <a:rPr lang="en-US" sz="1200" b="1">
                <a:solidFill>
                  <a:schemeClr val="accent5">
                    <a:lumMod val="75000"/>
                  </a:schemeClr>
                </a:solidFill>
                <a:effectLst>
                  <a:glow>
                    <a:schemeClr val="bg1">
                      <a:alpha val="70000"/>
                    </a:schemeClr>
                  </a:glow>
                </a:effectLst>
                <a:latin typeface="Arial" panose="020B0604020202020204" pitchFamily="34" charset="0"/>
                <a:cs typeface="Arial" panose="020B0604020202020204" pitchFamily="34" charset="0"/>
              </a:rPr>
              <a:t>just</a:t>
            </a:r>
            <a:r>
              <a:rPr lang="en-US" sz="1200" b="1">
                <a:effectLst>
                  <a:glow>
                    <a:schemeClr val="bg1">
                      <a:alpha val="70000"/>
                    </a:schemeClr>
                  </a:glow>
                </a:effectLst>
                <a:latin typeface="Arial" panose="020B0604020202020204" pitchFamily="34" charset="0"/>
                <a:cs typeface="Arial" panose="020B0604020202020204" pitchFamily="34" charset="0"/>
              </a:rPr>
              <a:t> </a:t>
            </a:r>
            <a:r>
              <a:rPr lang="en-US" sz="1200" b="1">
                <a:solidFill>
                  <a:schemeClr val="accent5">
                    <a:lumMod val="75000"/>
                  </a:schemeClr>
                </a:solidFill>
                <a:effectLst>
                  <a:glow>
                    <a:schemeClr val="bg1">
                      <a:alpha val="70000"/>
                    </a:schemeClr>
                  </a:glow>
                </a:effectLst>
                <a:latin typeface="Arial" panose="020B0604020202020204" pitchFamily="34" charset="0"/>
                <a:cs typeface="Arial" panose="020B0604020202020204" pitchFamily="34" charset="0"/>
              </a:rPr>
              <a:t>as likely to want to quit</a:t>
            </a:r>
            <a:r>
              <a:rPr lang="en-US" sz="1200">
                <a:solidFill>
                  <a:schemeClr val="accent5">
                    <a:lumMod val="75000"/>
                  </a:schemeClr>
                </a:solidFill>
                <a:effectLst>
                  <a:glow>
                    <a:schemeClr val="bg1">
                      <a:alpha val="70000"/>
                    </a:schemeClr>
                  </a:glow>
                </a:effectLst>
                <a:latin typeface="Arial" panose="020B0604020202020204" pitchFamily="34" charset="0"/>
                <a:cs typeface="Arial" panose="020B0604020202020204" pitchFamily="34" charset="0"/>
              </a:rPr>
              <a:t>  </a:t>
            </a:r>
            <a:r>
              <a:rPr lang="en-US" sz="1200">
                <a:solidFill>
                  <a:schemeClr val="accent1"/>
                </a:solidFill>
                <a:effectLst>
                  <a:glow>
                    <a:schemeClr val="bg1">
                      <a:alpha val="70000"/>
                    </a:schemeClr>
                  </a:glow>
                </a:effectLst>
                <a:latin typeface="Arial" panose="020B0604020202020204" pitchFamily="34" charset="0"/>
                <a:cs typeface="Arial" panose="020B0604020202020204" pitchFamily="34" charset="0"/>
              </a:rPr>
              <a:t>as the general population of smokers</a:t>
            </a:r>
            <a:r>
              <a:rPr lang="en-GB" sz="1200" b="1">
                <a:solidFill>
                  <a:schemeClr val="accent1"/>
                </a:solidFill>
                <a:effectLst>
                  <a:glow>
                    <a:schemeClr val="bg1">
                      <a:alpha val="70000"/>
                    </a:schemeClr>
                  </a:glow>
                </a:effectLst>
                <a:latin typeface="Arial" panose="020B0604020202020204" pitchFamily="34" charset="0"/>
                <a:cs typeface="Arial" panose="020B0604020202020204" pitchFamily="34" charset="0"/>
              </a:rPr>
              <a:t> </a:t>
            </a:r>
            <a:r>
              <a:rPr lang="en-GB" sz="1200">
                <a:latin typeface="Arial" panose="020B0604020202020204" pitchFamily="34" charset="0"/>
                <a:ea typeface="Calibri"/>
                <a:cs typeface="Arial" panose="020B0604020202020204" pitchFamily="34" charset="0"/>
              </a:rPr>
              <a:t>but they often lack confidence and have not routinely been offered specialist support to quit </a:t>
            </a:r>
            <a:endParaRPr lang="en-GB" sz="1200">
              <a:effectLst/>
              <a:latin typeface="Arial" panose="020B0604020202020204" pitchFamily="34" charset="0"/>
              <a:ea typeface="Calibri"/>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40744181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[Animated slide: two clicks to reveal all content]</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There is no relationship between psychiatric symptom severity and readiness to quit.</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People with SMI are just as likely to want to quit as the general population of smokers, with 61% of people with a long-standing MH condition indicating they want to quit smoking.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r>
              <a:rPr lang="en-US" sz="1200" b="0" i="0" kern="1200">
                <a:solidFill>
                  <a:schemeClr val="tx1"/>
                </a:solidFill>
                <a:effectLst/>
                <a:latin typeface="Arial" panose="020B0604020202020204" pitchFamily="34" charset="0"/>
                <a:cs typeface="Arial" panose="020B0604020202020204" pitchFamily="34" charset="0"/>
              </a:rPr>
              <a:t>So what are the key reasons for wanting to quit among people with SMI?</a:t>
            </a:r>
            <a:r>
              <a:rPr lang="en-US">
                <a:latin typeface="Arial" panose="020B0604020202020204" pitchFamily="34" charset="0"/>
                <a:cs typeface="Arial" panose="020B0604020202020204" pitchFamily="34" charset="0"/>
              </a:rPr>
              <a:t>  </a:t>
            </a:r>
            <a:r>
              <a:rPr lang="en-CA" sz="1200" b="0" i="0" kern="1200">
                <a:solidFill>
                  <a:schemeClr val="tx1"/>
                </a:solidFill>
                <a:effectLst/>
                <a:latin typeface="Arial" panose="020B0604020202020204" pitchFamily="34" charset="0"/>
                <a:cs typeface="Arial" panose="020B0604020202020204" pitchFamily="34" charset="0"/>
              </a:rPr>
              <a:t>SCIMITAR is large-scale trial of a bespoke smoking cessation package for people with SMI. It was led by academics from the University of York </a:t>
            </a:r>
            <a:r>
              <a:rPr lang="en-CA">
                <a:latin typeface="Arial" panose="020B0604020202020204" pitchFamily="34" charset="0"/>
                <a:cs typeface="Arial" panose="020B0604020202020204" pitchFamily="34" charset="0"/>
              </a:rPr>
              <a:t>and </a:t>
            </a:r>
            <a:r>
              <a:rPr lang="en-US" sz="1200" b="0" i="0" kern="1200">
                <a:solidFill>
                  <a:schemeClr val="tx1"/>
                </a:solidFill>
                <a:effectLst/>
                <a:latin typeface="Arial" panose="020B0604020202020204" pitchFamily="34" charset="0"/>
                <a:cs typeface="Arial" panose="020B0604020202020204" pitchFamily="34" charset="0"/>
              </a:rPr>
              <a:t>found:</a:t>
            </a:r>
            <a:endParaRPr lang="en-CA" sz="1200" b="0" i="0" kern="1200">
              <a:solidFill>
                <a:schemeClr val="tx1"/>
              </a:solidFill>
              <a:effectLst/>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97% wanted to give up because smoking was bad for their health compared to 83% in the general population.</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83% considered the expense of smoking as being an important reason for giving up compared to only 31% of the general population</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0" lvl="0" indent="0">
              <a:buFont typeface="Arial" panose="020B0604020202020204" pitchFamily="34" charset="0"/>
              <a:buNone/>
            </a:pPr>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Source: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Peckham, E., et al. Exploring why people with SMI smoke and why they may want to quit: baseline data from the SCIMITAR RCT. J Psychiatr Ment Health Nurs, 2016 23: 282-289.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ASH. The Stolen Years: The Mental Health And Smoking Action Report. 2016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u="sng" kern="1200">
                <a:solidFill>
                  <a:schemeClr val="tx1"/>
                </a:solidFill>
                <a:effectLst/>
                <a:latin typeface="Arial" panose="020B0604020202020204" pitchFamily="34" charset="0"/>
                <a:ea typeface="Geneva" pitchFamily="-109" charset="0"/>
                <a:cs typeface="Arial" panose="020B0604020202020204" pitchFamily="34" charset="0"/>
              </a:rPr>
              <a:t>NHS Information Centre: </a:t>
            </a:r>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 Health Survey for England. </a:t>
            </a:r>
            <a:r>
              <a:rPr lang="en-CA" sz="1200" b="0" i="0" u="sng" kern="1200">
                <a:solidFill>
                  <a:schemeClr val="tx1"/>
                </a:solidFill>
                <a:effectLst/>
                <a:latin typeface="Arial" panose="020B0604020202020204" pitchFamily="34" charset="0"/>
                <a:ea typeface="Geneva" pitchFamily="-109" charset="0"/>
                <a:cs typeface="Arial" panose="020B0604020202020204" pitchFamily="34" charset="0"/>
                <a:hlinkClick r:id="rId3"/>
              </a:rPr>
              <a:t>https://digital.nhs.uk/data-and-information/publications/statistical/health-survey-for-england#:~:text=The%20Health%20Survey%20for%20England,in%20private%20households%20in%20England</a:t>
            </a: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a:t>
            </a:r>
            <a:r>
              <a:rPr lang="en-CA">
                <a:effectLst/>
                <a:latin typeface="Arial" panose="020B0604020202020204" pitchFamily="34" charset="0"/>
                <a:cs typeface="Arial" panose="020B0604020202020204" pitchFamily="34" charset="0"/>
              </a:rPr>
              <a:t> </a:t>
            </a:r>
            <a:endParaRPr lang="en-CA" sz="1200" b="0" i="0" u="none" kern="120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3184863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[Read the question aloud]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Click to display correct response: False</a:t>
            </a:r>
          </a:p>
          <a:p>
            <a:endParaRPr lang="en-US"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Quitting smoking does not adversely affect mental health.</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If participants are psychiatrically stable at initiation of quit attempts, smoking cessation interventions did not worsen their mental state.</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Quitting smoking has been shown to improve mental health and the size of the effect on symptoms of anxiety and depression is the equivalent to taking antidepressants. There is no evidence of a reduction in social well‐being.</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b="0" i="0" kern="1200">
              <a:solidFill>
                <a:schemeClr val="tx1"/>
              </a:solidFill>
              <a:effectLst/>
              <a:latin typeface="Century Gothic" panose="020B0502020202020204" pitchFamily="34" charset="0"/>
              <a:ea typeface="Geneva" pitchFamily="-109" charset="0"/>
              <a:cs typeface="Geneva" pitchFamily="-109" charset="0"/>
            </a:endParaRP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a:p>
        </p:txBody>
      </p:sp>
    </p:spTree>
    <p:extLst>
      <p:ext uri="{BB962C8B-B14F-4D97-AF65-F5344CB8AC3E}">
        <p14:creationId xmlns:p14="http://schemas.microsoft.com/office/powerpoint/2010/main" val="2040017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kern="1200">
                <a:solidFill>
                  <a:schemeClr val="tx1"/>
                </a:solidFill>
                <a:effectLst/>
                <a:latin typeface="Century Gothic" panose="020B0502020202020204" pitchFamily="34" charset="0"/>
                <a:ea typeface="Geneva" pitchFamily="-109" charset="0"/>
                <a:cs typeface="Geneva" pitchFamily="-109" charset="0"/>
              </a:rPr>
              <a:t> </a:t>
            </a:r>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Quitting smoking can have enormous benefits to people with SMI. This includes:</a:t>
            </a:r>
          </a:p>
          <a:p>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Improvement to </a:t>
            </a: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physical health (cardiovascular, respiratory, cancer risk reduction).</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Improvement to mental health (reduced depression, anxiety, psychosis, improved self-confidence).</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085850" lvl="2"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Smokers with depression experience improvement in their depression at one-year follow-up.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085850" lvl="2"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Smokers with moderate to severe depression experience the most significant improvement (Stepankova. 2016).</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Dose reduction in some antipsychotic medications, notably clozapine and olanzapine.</a:t>
            </a:r>
          </a:p>
          <a:p>
            <a:pPr marL="171450" indent="-171450">
              <a:buFont typeface="Arial,Sans-Serif" panose="020B0604020202020204" pitchFamily="34" charset="0"/>
              <a:buChar char="•"/>
            </a:pPr>
            <a:r>
              <a:rPr lang="en-US">
                <a:latin typeface="Arial" panose="020B0604020202020204" pitchFamily="34" charset="0"/>
                <a:cs typeface="Arial" panose="020B0604020202020204" pitchFamily="34" charset="0"/>
              </a:rPr>
              <a:t>Reduced financial stress, social inequalities and stigma.</a:t>
            </a:r>
            <a:endParaRPr lang="en-CA">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cs typeface="Arial" panose="020B0604020202020204" pitchFamily="34" charset="0"/>
              </a:rPr>
              <a:t>Sleep is so important to persons with SMI, stopping smoking can assist with improving sleep in the short to medium term as a particular benefit to patients</a:t>
            </a:r>
            <a:endParaRPr lang="en-CA" sz="1200" b="0" i="0" kern="1200">
              <a:solidFill>
                <a:schemeClr val="tx1"/>
              </a:solidFill>
              <a:effectLst/>
              <a:latin typeface="Arial" panose="020B0604020202020204" pitchFamily="34" charset="0"/>
              <a:cs typeface="Arial" panose="020B0604020202020204" pitchFamily="34" charset="0"/>
            </a:endParaRPr>
          </a:p>
          <a:p>
            <a:endParaRPr lang="en-CA" b="1">
              <a:latin typeface="Arial" panose="020B0604020202020204" pitchFamily="34" charset="0"/>
              <a:cs typeface="Arial" panose="020B0604020202020204" pitchFamily="34" charset="0"/>
            </a:endParaRPr>
          </a:p>
          <a:p>
            <a:r>
              <a:rPr lang="en-CA" sz="1200" b="1" i="0" kern="1200">
                <a:solidFill>
                  <a:schemeClr val="tx1"/>
                </a:solidFill>
                <a:effectLst/>
                <a:latin typeface="Arial" panose="020B0604020202020204" pitchFamily="34" charset="0"/>
                <a:cs typeface="Arial" panose="020B0604020202020204" pitchFamily="34" charset="0"/>
              </a:rPr>
              <a:t>Source:</a:t>
            </a:r>
            <a:r>
              <a:rPr lang="en-CA" b="1">
                <a:latin typeface="Arial" panose="020B0604020202020204" pitchFamily="34" charset="0"/>
                <a:cs typeface="Arial" panose="020B0604020202020204" pitchFamily="34" charset="0"/>
              </a:rPr>
              <a:t> </a:t>
            </a:r>
            <a:endParaRPr lang="en-CA">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Stepankova L et al., Depression and Smoking Cessation: Evidence from a Smoking Cessation Clinic with 1-Year Follow-Up, </a:t>
            </a:r>
            <a:r>
              <a:rPr lang="en-CA" sz="1200" b="0" i="1" kern="1200">
                <a:solidFill>
                  <a:schemeClr val="tx1"/>
                </a:solidFill>
                <a:effectLst/>
                <a:latin typeface="Arial" panose="020B0604020202020204" pitchFamily="34" charset="0"/>
                <a:ea typeface="Geneva" pitchFamily="-109" charset="0"/>
                <a:cs typeface="Arial" panose="020B0604020202020204" pitchFamily="34" charset="0"/>
              </a:rPr>
              <a:t>Annals of Behavioral Medicine</a:t>
            </a: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Volume 51, Issue 3, June 2017, Pages 454–463, </a:t>
            </a:r>
            <a:r>
              <a:rPr lang="en-CA" sz="1200" b="0" i="0" u="sng" kern="1200">
                <a:solidFill>
                  <a:schemeClr val="tx1"/>
                </a:solidFill>
                <a:effectLst/>
                <a:latin typeface="Arial" panose="020B0604020202020204" pitchFamily="34" charset="0"/>
                <a:ea typeface="Geneva" pitchFamily="-109" charset="0"/>
                <a:cs typeface="Arial" panose="020B0604020202020204" pitchFamily="34" charset="0"/>
                <a:hlinkClick r:id="rId3"/>
              </a:rPr>
              <a:t>https://doi.org/10.1007/s12160-016-9869-6</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Taylor GMJ, et al. Smoking cessation for improving mental health. Cochrane Database of Systematic Reviews 2021, Issue 3. Art. No.: CD013522. DOI: 10.1002/14651858.CD013522.pub2.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Stolen Years Report (2016): </a:t>
            </a:r>
            <a:r>
              <a:rPr lang="en-CA" sz="1200" b="0" i="0" u="sng" kern="1200">
                <a:solidFill>
                  <a:schemeClr val="tx1"/>
                </a:solidFill>
                <a:effectLst/>
                <a:latin typeface="Arial" panose="020B0604020202020204" pitchFamily="34" charset="0"/>
                <a:ea typeface="Geneva" pitchFamily="-109" charset="0"/>
                <a:cs typeface="Arial" panose="020B0604020202020204" pitchFamily="34" charset="0"/>
                <a:hlinkClick r:id="rId4"/>
              </a:rPr>
              <a:t>https://ash.org.uk/information-and-resources/reports-submissions/reports/the-stolen-years/</a:t>
            </a: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pPr marL="171450" lvl="0" indent="-171450">
              <a:buFont typeface="Arial" panose="020B0604020202020204" pitchFamily="34" charset="0"/>
              <a:buChar char="•"/>
            </a:pP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Wu, Q., Gilbody, S., Peckham, E., Brabyn, S., and Parrott, S. (2016) Varenicline for smoking cessation and reduction in people with severe mental illnesses: systematic review and meta-analysis. Addiction. 111: 1554-1567</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Taylor GMJ, et al. Smoking cessation for improving mental health. Cochrane Database of Systematic Reviews 2021, Issue 3. Art. No.: CD013522. DOI: 10.1002/14651858.CD013522.pub2. </a:t>
            </a:r>
          </a:p>
          <a:p>
            <a:endParaRPr lang="en-GB"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GB" altLang="en-US">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18536821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[Read the question aloud]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Click to display correct response: </a:t>
            </a: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True, but with some caveats</a:t>
            </a:r>
          </a:p>
          <a:p>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We know that persons with MH illness can successfully stop smoking using the same evidence-based stop smoking aids and support as the general population of smokers. However, there are some considerations that are important to be aware of in order to tailor treatment and provide best outcomes for patients. </a:t>
            </a:r>
          </a:p>
          <a:p>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Let’s have a closer look at these caveats. </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1604557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106A5-D0FA-4A6C-F6D9-BA66F01B77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26F142-D31C-2843-5176-06F0F55CC2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ACF7B7-3178-BBE2-2B85-D87BAA7C843E}"/>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NCSCT has published a</a:t>
            </a:r>
            <a:r>
              <a:rPr lang="en-US" i="1">
                <a:latin typeface="Arial" panose="020B0604020202020204" pitchFamily="34" charset="0"/>
                <a:cs typeface="Arial" panose="020B0604020202020204" pitchFamily="34" charset="0"/>
              </a:rPr>
              <a:t> secondary care factsheets series which summarise the relationship between cigarette smoking and specific diseases or conditions and the clinical benefits of stopping. </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They also cover what we know about intervening with these patient groups in the hospital setting, including the use of tobacco dependence medications and referral to specialist stop smoking support.</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factsheet series can be accessed from the NHS section on the NCSCT website. </a:t>
            </a:r>
          </a:p>
        </p:txBody>
      </p:sp>
      <p:sp>
        <p:nvSpPr>
          <p:cNvPr id="4" name="Slide Number Placeholder 3">
            <a:extLst>
              <a:ext uri="{FF2B5EF4-FFF2-40B4-BE49-F238E27FC236}">
                <a16:creationId xmlns:a16="http://schemas.microsoft.com/office/drawing/2014/main" id="{0B12BA91-6FA2-084D-10F9-10839BE18A55}"/>
              </a:ext>
            </a:extLst>
          </p:cNvPr>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10814545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lnSpc>
                <a:spcPct val="107000"/>
              </a:lnSpc>
              <a:spcAft>
                <a:spcPts val="800"/>
              </a:spcAft>
            </a:pPr>
            <a:r>
              <a:rPr lang="en-GB" sz="1200">
                <a:solidFill>
                  <a:srgbClr val="414141"/>
                </a:solidFill>
                <a:effectLst/>
                <a:latin typeface="Arial" panose="020B0604020202020204" pitchFamily="34" charset="0"/>
                <a:ea typeface="Calibri" panose="020F0502020204030204" pitchFamily="34" charset="0"/>
                <a:cs typeface="Arial" panose="020B0604020202020204" pitchFamily="34" charset="0"/>
              </a:rPr>
              <a:t>N</a:t>
            </a:r>
            <a:r>
              <a:rPr lang="en-GB" sz="1200">
                <a:solidFill>
                  <a:srgbClr val="414141"/>
                </a:solidFill>
                <a:effectLst/>
                <a:latin typeface="Arial" panose="020B0604020202020204" pitchFamily="34" charset="0"/>
                <a:ea typeface="Arial Nova" panose="020B0504020202020204" pitchFamily="34" charset="0"/>
                <a:cs typeface="Arial" panose="020B0604020202020204" pitchFamily="34" charset="0"/>
              </a:rPr>
              <a:t>icotine withdrawal can mimic or exacerbate symptoms of mental illness.</a:t>
            </a:r>
            <a:br>
              <a:rPr lang="en-GB" sz="1200">
                <a:solidFill>
                  <a:srgbClr val="414141"/>
                </a:solidFill>
                <a:effectLst/>
                <a:latin typeface="Arial" panose="020B0604020202020204" pitchFamily="34" charset="0"/>
                <a:ea typeface="Calibri" panose="020F0502020204030204" pitchFamily="34" charset="0"/>
                <a:cs typeface="Arial" panose="020B0604020202020204" pitchFamily="34" charset="0"/>
              </a:rPr>
            </a:b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solidFill>
                  <a:srgbClr val="414141"/>
                </a:solidFill>
                <a:effectLst/>
                <a:latin typeface="Arial" panose="020B0604020202020204" pitchFamily="34" charset="0"/>
                <a:ea typeface="Arial Nova" panose="020B0504020202020204" pitchFamily="34" charset="0"/>
                <a:cs typeface="Arial" panose="020B0604020202020204" pitchFamily="34" charset="0"/>
              </a:rPr>
              <a:t>It is not uncommon for symptoms of untreated nicotine withdrawal to be confused with symptoms of mental ill health.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solidFill>
                  <a:srgbClr val="414141"/>
                </a:solidFill>
                <a:effectLst/>
                <a:latin typeface="Arial" panose="020B0604020202020204" pitchFamily="34" charset="0"/>
                <a:ea typeface="Arial Nova" panose="020B050402020202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solidFill>
                  <a:srgbClr val="414141"/>
                </a:solidFill>
                <a:effectLst/>
                <a:latin typeface="Arial" panose="020B0604020202020204" pitchFamily="34" charset="0"/>
                <a:ea typeface="Arial Nova" panose="020B0504020202020204" pitchFamily="34" charset="0"/>
                <a:cs typeface="Arial" panose="020B0604020202020204" pitchFamily="34" charset="0"/>
              </a:rPr>
              <a:t>It is therefore vital to ensure that adequate tobacco dependence support is offered to patients to avoid abstinence-related withdrawal symptoms such as depression, irritability, difficulty concentrating, and insomnia.</a:t>
            </a:r>
            <a:br>
              <a:rPr lang="en-GB" sz="1200">
                <a:solidFill>
                  <a:srgbClr val="414141"/>
                </a:solidFill>
                <a:effectLst/>
                <a:latin typeface="Arial" panose="020B0604020202020204" pitchFamily="34" charset="0"/>
                <a:ea typeface="Calibri" panose="020F0502020204030204" pitchFamily="34" charset="0"/>
                <a:cs typeface="Arial" panose="020B0604020202020204" pitchFamily="34" charset="0"/>
              </a:rPr>
            </a:b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Patients with psychiatric disorders are more likely to experience severe withdrawal symptoms from smoking tobacco.</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This is in part due to higher rates of dependence, but it can also be due to the effects of the illness.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For example, schizophrenic patients who stop smoking experience impairments in </a:t>
            </a:r>
            <a:r>
              <a:rPr lang="en-GB" sz="1200" b="1">
                <a:effectLst/>
                <a:latin typeface="Arial" panose="020B0604020202020204" pitchFamily="34" charset="0"/>
                <a:ea typeface="Arial Nova" panose="020B0504020202020204" pitchFamily="34" charset="0"/>
                <a:cs typeface="Arial" panose="020B0604020202020204" pitchFamily="34" charset="0"/>
              </a:rPr>
              <a:t>visuospatial</a:t>
            </a:r>
            <a:r>
              <a:rPr lang="en-GB" sz="1200">
                <a:effectLst/>
                <a:latin typeface="Arial" panose="020B0604020202020204" pitchFamily="34" charset="0"/>
                <a:ea typeface="Calibri" panose="020F0502020204030204" pitchFamily="34" charset="0"/>
                <a:cs typeface="Arial" panose="020B0604020202020204" pitchFamily="34" charset="0"/>
              </a:rPr>
              <a:t> </a:t>
            </a:r>
            <a:r>
              <a:rPr lang="en-GB" sz="1200" b="1">
                <a:effectLst/>
                <a:latin typeface="Arial" panose="020B0604020202020204" pitchFamily="34" charset="0"/>
                <a:ea typeface="Arial Nova" panose="020B0504020202020204" pitchFamily="34" charset="0"/>
                <a:cs typeface="Arial" panose="020B0604020202020204" pitchFamily="34" charset="0"/>
              </a:rPr>
              <a:t> working memory.</a:t>
            </a:r>
            <a:br>
              <a:rPr lang="en-GB" sz="1200">
                <a:solidFill>
                  <a:srgbClr val="414141"/>
                </a:solidFill>
                <a:effectLst/>
                <a:latin typeface="Arial" panose="020B0604020202020204" pitchFamily="34" charset="0"/>
                <a:ea typeface="Calibri" panose="020F0502020204030204" pitchFamily="34" charset="0"/>
                <a:cs typeface="Arial" panose="020B0604020202020204" pitchFamily="34" charset="0"/>
              </a:rPr>
            </a:br>
            <a:r>
              <a:rPr lang="en-GB" sz="1200">
                <a:effectLst/>
                <a:latin typeface="Arial" panose="020B0604020202020204" pitchFamily="34" charset="0"/>
                <a:ea typeface="Calibri" panose="020F0502020204030204" pitchFamily="34" charset="0"/>
                <a:cs typeface="Arial" panose="020B0604020202020204" pitchFamily="34" charset="0"/>
              </a:rPr>
              <a:t>Hover for definition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Visuospatial working memory -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The ability to retain and process an object's identity and spatial location is essential for many daily tasks, often referred to as visual-spatial working memory.</a:t>
            </a:r>
          </a:p>
          <a:p>
            <a:pPr>
              <a:spcAft>
                <a:spcPts val="800"/>
              </a:spcAft>
            </a:pPr>
            <a:endParaRPr lang="en-GB"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Patients with psychiatric disorders are more likely to experience severe withdrawal symptoms from smoking tobacco.</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This is in part due to higher rates of dependence, but it can also be due to the effects of the illness. </a:t>
            </a:r>
            <a:endParaRPr lang="en-CA" sz="12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Arial Nova" panose="020B0504020202020204" pitchFamily="34" charset="0"/>
                <a:cs typeface="Arial" panose="020B0604020202020204" pitchFamily="34" charset="0"/>
              </a:rPr>
              <a:t>For example, schizophrenic patients who stop smoking experience impairments in </a:t>
            </a:r>
            <a:r>
              <a:rPr lang="en-GB" sz="1200" b="1">
                <a:effectLst/>
                <a:latin typeface="Arial" panose="020B0604020202020204" pitchFamily="34" charset="0"/>
                <a:ea typeface="Arial Nova" panose="020B0504020202020204" pitchFamily="34" charset="0"/>
                <a:cs typeface="Arial" panose="020B0604020202020204" pitchFamily="34" charset="0"/>
              </a:rPr>
              <a:t>visuospatial</a:t>
            </a:r>
            <a:r>
              <a:rPr lang="en-GB" sz="1200">
                <a:effectLst/>
                <a:latin typeface="Arial" panose="020B0604020202020204" pitchFamily="34" charset="0"/>
                <a:ea typeface="Calibri" panose="020F0502020204030204" pitchFamily="34" charset="0"/>
                <a:cs typeface="Arial" panose="020B0604020202020204" pitchFamily="34" charset="0"/>
              </a:rPr>
              <a:t> </a:t>
            </a:r>
            <a:r>
              <a:rPr lang="en-GB" sz="1200" b="1">
                <a:effectLst/>
                <a:latin typeface="Arial" panose="020B0604020202020204" pitchFamily="34" charset="0"/>
                <a:ea typeface="Arial Nova" panose="020B0504020202020204" pitchFamily="34" charset="0"/>
                <a:cs typeface="Arial" panose="020B0604020202020204" pitchFamily="34" charset="0"/>
              </a:rPr>
              <a:t> working memory.</a:t>
            </a:r>
            <a:br>
              <a:rPr lang="en-GB" sz="1200">
                <a:solidFill>
                  <a:srgbClr val="414141"/>
                </a:solidFill>
                <a:effectLst/>
                <a:latin typeface="Arial" panose="020B0604020202020204" pitchFamily="34" charset="0"/>
                <a:ea typeface="Calibri" panose="020F0502020204030204" pitchFamily="34" charset="0"/>
                <a:cs typeface="Arial" panose="020B0604020202020204" pitchFamily="34" charset="0"/>
              </a:rPr>
            </a:br>
            <a:r>
              <a:rPr lang="en-GB" sz="1200">
                <a:effectLst/>
                <a:latin typeface="Arial" panose="020B0604020202020204" pitchFamily="34" charset="0"/>
                <a:ea typeface="Calibri" panose="020F0502020204030204" pitchFamily="34" charset="0"/>
                <a:cs typeface="Arial" panose="020B0604020202020204" pitchFamily="34" charset="0"/>
              </a:rPr>
              <a:t>Hover for definition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Visuospatial working memory - </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200">
                <a:effectLst/>
                <a:latin typeface="Arial" panose="020B0604020202020204" pitchFamily="34" charset="0"/>
                <a:ea typeface="Calibri" panose="020F0502020204030204" pitchFamily="34" charset="0"/>
                <a:cs typeface="Arial" panose="020B0604020202020204" pitchFamily="34" charset="0"/>
              </a:rPr>
              <a:t>The ability to retain and process an object's identity and spatial location is essential for many daily tasks, often referred to as visual-spatial working memory.</a:t>
            </a:r>
            <a:endParaRPr lang="en-CA" sz="1200">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endParaRPr lang="en-CA" sz="1200">
              <a:effectLst/>
              <a:latin typeface="Arial" panose="020B0604020202020204" pitchFamily="34" charset="0"/>
              <a:ea typeface="Calibri" panose="020F050202020403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a:p>
        </p:txBody>
      </p:sp>
    </p:spTree>
    <p:extLst>
      <p:ext uri="{BB962C8B-B14F-4D97-AF65-F5344CB8AC3E}">
        <p14:creationId xmlns:p14="http://schemas.microsoft.com/office/powerpoint/2010/main" val="3291236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kern="1200">
                <a:solidFill>
                  <a:schemeClr val="tx1"/>
                </a:solidFill>
                <a:effectLst/>
                <a:latin typeface="Arial" panose="020B0604020202020204" pitchFamily="34" charset="0"/>
                <a:cs typeface="Arial" panose="020B0604020202020204" pitchFamily="34" charset="0"/>
              </a:rPr>
              <a:t>So, what are the barriers to stopping for people with SMI</a:t>
            </a:r>
            <a:r>
              <a:rPr lang="en-US">
                <a:latin typeface="Arial" panose="020B0604020202020204" pitchFamily="34" charset="0"/>
                <a:cs typeface="Arial" panose="020B0604020202020204" pitchFamily="34" charset="0"/>
              </a:rPr>
              <a:t>?</a:t>
            </a:r>
            <a:endParaRPr lang="en-CA" sz="1200" b="0" i="0" kern="1200">
              <a:solidFill>
                <a:schemeClr val="tx1"/>
              </a:solidFill>
              <a:effectLst/>
              <a:latin typeface="Arial" panose="020B0604020202020204" pitchFamily="34" charset="0"/>
              <a:cs typeface="Arial" panose="020B0604020202020204" pitchFamily="34" charset="0"/>
            </a:endParaRPr>
          </a:p>
          <a:p>
            <a:r>
              <a:rPr lang="en-US"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cs typeface="Arial" panose="020B0604020202020204" pitchFamily="34" charset="0"/>
              </a:rPr>
              <a:t>Greater nicotine dependence: people with SMI </a:t>
            </a:r>
            <a:r>
              <a:rPr lang="en-US">
                <a:latin typeface="Arial" panose="020B0604020202020204" pitchFamily="34" charset="0"/>
                <a:cs typeface="Arial" panose="020B0604020202020204" pitchFamily="34" charset="0"/>
              </a:rPr>
              <a:t>typically smoke </a:t>
            </a:r>
            <a:r>
              <a:rPr lang="en-US" sz="1200" b="0" i="0" kern="1200">
                <a:solidFill>
                  <a:schemeClr val="tx1"/>
                </a:solidFill>
                <a:effectLst/>
                <a:latin typeface="Arial" panose="020B0604020202020204" pitchFamily="34" charset="0"/>
                <a:cs typeface="Arial" panose="020B0604020202020204" pitchFamily="34" charset="0"/>
              </a:rPr>
              <a:t>significantly more cigarettes per day and are more dependent on cigarettes, making stopping a greater challenge.</a:t>
            </a:r>
            <a:r>
              <a:rPr lang="en-US">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200" b="0" i="0" kern="1200">
                <a:solidFill>
                  <a:schemeClr val="tx1"/>
                </a:solidFill>
                <a:effectLst/>
                <a:latin typeface="Arial" panose="020B0604020202020204" pitchFamily="34" charset="0"/>
                <a:cs typeface="Arial" panose="020B0604020202020204" pitchFamily="34" charset="0"/>
              </a:rPr>
              <a:t>People with SMI tend to use smoking as a coping mechanism for stress. Smoking does not help with stress, but what smokers perceive as relief from anxiety, stress and low mood is the effect of a vicious cycle of tobacco withdrawal.</a:t>
            </a:r>
            <a:endParaRPr lang="en-CA" sz="1200" b="0" i="0" kern="120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cs typeface="Arial" panose="020B0604020202020204" pitchFamily="34" charset="0"/>
              </a:rPr>
              <a:t>Boredom is also a significant factor that contributes to smoking among people with SMI, who often tend to be socially isolated, potentially unemployed, and experience loneliness.</a:t>
            </a:r>
            <a:r>
              <a:rPr lang="en-US">
                <a:latin typeface="Arial" panose="020B0604020202020204" pitchFamily="34" charset="0"/>
                <a:cs typeface="Arial" panose="020B0604020202020204" pitchFamily="34" charset="0"/>
              </a:rPr>
              <a:t> </a:t>
            </a:r>
            <a:endParaRPr lang="en-CA">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cs typeface="Arial" panose="020B0604020202020204" pitchFamily="34" charset="0"/>
              </a:rPr>
              <a:t>People with SMI often have a large number of smokers among peers and within their social network.</a:t>
            </a:r>
            <a:endParaRPr lang="en-US">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a:latin typeface="Arial" panose="020B0604020202020204" pitchFamily="34" charset="0"/>
                <a:cs typeface="Arial" panose="020B0604020202020204" pitchFamily="34" charset="0"/>
              </a:rPr>
              <a:t>A lack of staff training, lack of access to stop smoking aids and lack of bespoke services to treat TD among people with mental illness have been key factors too</a:t>
            </a:r>
          </a:p>
          <a:p>
            <a:pPr marL="171450" indent="-171450">
              <a:buFont typeface="Arial" panose="020B0604020202020204" pitchFamily="34" charset="0"/>
              <a:buChar char="•"/>
            </a:pPr>
            <a:endParaRPr lang="en-US">
              <a:latin typeface="Arial" panose="020B0604020202020204" pitchFamily="34" charset="0"/>
              <a:cs typeface="Arial" panose="020B0604020202020204" pitchFamily="34" charset="0"/>
            </a:endParaRPr>
          </a:p>
          <a:p>
            <a:r>
              <a:rPr lang="en-US"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r>
              <a:rPr lang="en-US" sz="1200" b="0" i="0" kern="1200">
                <a:solidFill>
                  <a:schemeClr val="tx1"/>
                </a:solidFill>
                <a:effectLst/>
                <a:latin typeface="Arial" panose="020B0604020202020204" pitchFamily="34" charset="0"/>
                <a:cs typeface="Arial" panose="020B0604020202020204" pitchFamily="34" charset="0"/>
              </a:rPr>
              <a:t>A long-standing culture of smoking in mental health settings can also be challenging for patients… </a:t>
            </a:r>
            <a:r>
              <a:rPr lang="en-US" sz="1200" b="1" i="0" kern="1200">
                <a:solidFill>
                  <a:schemeClr val="tx1"/>
                </a:solidFill>
                <a:effectLst/>
                <a:latin typeface="Arial" panose="020B0604020202020204" pitchFamily="34" charset="0"/>
                <a:cs typeface="Arial" panose="020B0604020202020204" pitchFamily="34" charset="0"/>
              </a:rPr>
              <a:t>[move to next slide]</a:t>
            </a:r>
            <a:endParaRPr lang="en-CA" sz="1200" b="0" i="0" kern="1200">
              <a:solidFill>
                <a:schemeClr val="tx1"/>
              </a:solidFill>
              <a:effectLst/>
              <a:latin typeface="Arial" panose="020B0604020202020204" pitchFamily="34" charset="0"/>
              <a:cs typeface="Arial" panose="020B0604020202020204" pitchFamily="34" charset="0"/>
            </a:endParaRPr>
          </a:p>
          <a:p>
            <a:r>
              <a:rPr lang="en-US" sz="1200" b="0" i="0" kern="1200">
                <a:solidFill>
                  <a:schemeClr val="tx1"/>
                </a:solidFill>
                <a:effectLst/>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cs typeface="Arial" panose="020B0604020202020204" pitchFamily="34" charset="0"/>
            </a:endParaRPr>
          </a:p>
          <a:p>
            <a:r>
              <a:rPr lang="en-US" sz="1200" b="1" i="0" kern="1200">
                <a:solidFill>
                  <a:schemeClr val="tx1"/>
                </a:solidFill>
                <a:effectLst/>
                <a:latin typeface="Arial" panose="020B0604020202020204" pitchFamily="34" charset="0"/>
                <a:cs typeface="Arial" panose="020B0604020202020204" pitchFamily="34" charset="0"/>
              </a:rPr>
              <a:t>Sources:</a:t>
            </a:r>
            <a:r>
              <a:rPr lang="en-US" b="1">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cs typeface="Arial" panose="020B0604020202020204" pitchFamily="34" charset="0"/>
              </a:rPr>
              <a:t>ASH. The Stolen Years: The Mental Health And Smoking Action Report. 2016.</a:t>
            </a:r>
            <a:r>
              <a:rPr lang="en-US">
                <a:latin typeface="Arial" panose="020B0604020202020204" pitchFamily="34"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a:p>
        </p:txBody>
      </p:sp>
    </p:spTree>
    <p:extLst>
      <p:ext uri="{BB962C8B-B14F-4D97-AF65-F5344CB8AC3E}">
        <p14:creationId xmlns:p14="http://schemas.microsoft.com/office/powerpoint/2010/main" val="16170780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latin typeface="Arial" panose="020B0604020202020204" pitchFamily="34" charset="0"/>
                <a:cs typeface="Arial" panose="020B0604020202020204" pitchFamily="34" charset="0"/>
              </a:rPr>
              <a:t>[Animated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latin typeface="Arial" panose="020B0604020202020204" pitchFamily="34" charset="0"/>
                <a:cs typeface="Arial" panose="020B0604020202020204" pitchFamily="34" charset="0"/>
              </a:rPr>
              <a:t>[Trainer should read question aloud, and invite trainees to respond using the pooling tool or chat. Allow 15-40 seconds for responses before sharing correct response. The correct response appears with animation when you click on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latin typeface="Arial" panose="020B0604020202020204" pitchFamily="34" charset="0"/>
                <a:cs typeface="Arial" panose="020B0604020202020204" pitchFamily="34" charset="0"/>
              </a:rPr>
              <a:t>The correct response is all of the above</a:t>
            </a:r>
            <a:endParaRPr lang="en-GB" sz="1200">
              <a:latin typeface="Arial" panose="020B0604020202020204" pitchFamily="34" charset="0"/>
              <a:cs typeface="Arial" panose="020B0604020202020204" pitchFamily="34" charset="0"/>
            </a:endParaRPr>
          </a:p>
          <a:p>
            <a:endParaRPr lang="en-GB" sz="1200">
              <a:latin typeface="Arial" panose="020B0604020202020204" pitchFamily="34" charset="0"/>
              <a:cs typeface="Arial" panose="020B0604020202020204" pitchFamily="34" charset="0"/>
            </a:endParaRPr>
          </a:p>
          <a:p>
            <a:r>
              <a:rPr lang="en-GB" sz="1200">
                <a:latin typeface="Arial" panose="020B0604020202020204" pitchFamily="34" charset="0"/>
                <a:cs typeface="Arial" panose="020B0604020202020204" pitchFamily="34" charset="0"/>
              </a:rPr>
              <a:t>All of the first line tobacco dependence aids are safe to use among persons with current or past mental health illness. </a:t>
            </a:r>
          </a:p>
          <a:p>
            <a:endParaRPr lang="en-GB" sz="1200">
              <a:latin typeface="Arial" panose="020B0604020202020204" pitchFamily="34" charset="0"/>
              <a:cs typeface="Arial" panose="020B0604020202020204" pitchFamily="34" charset="0"/>
            </a:endParaRPr>
          </a:p>
          <a:p>
            <a:r>
              <a:rPr lang="en-GB" sz="1200">
                <a:latin typeface="Arial" panose="020B0604020202020204" pitchFamily="34" charset="0"/>
                <a:cs typeface="Arial" panose="020B0604020202020204" pitchFamily="34" charset="0"/>
              </a:rPr>
              <a:t>We know these aids are effective in all smokers and this includes persons with SMI. </a:t>
            </a:r>
          </a:p>
          <a:p>
            <a:endParaRPr lang="en-GB" sz="1200">
              <a:latin typeface="Arial" panose="020B0604020202020204" pitchFamily="34" charset="0"/>
              <a:cs typeface="Arial" panose="020B0604020202020204" pitchFamily="34" charset="0"/>
            </a:endParaRPr>
          </a:p>
          <a:p>
            <a:r>
              <a:rPr lang="en-GB" sz="1200">
                <a:latin typeface="Arial" panose="020B0604020202020204" pitchFamily="34" charset="0"/>
                <a:cs typeface="Arial" panose="020B0604020202020204" pitchFamily="34" charset="0"/>
              </a:rPr>
              <a:t>As is the case with anyone who is stopping smoking changes to mood and behaviour should be monitored after stopping as patients can experience depression and mood changes whether they use an aid of not. </a:t>
            </a:r>
          </a:p>
          <a:p>
            <a:endParaRPr lang="en-GB" sz="1200">
              <a:latin typeface="Arial" panose="020B0604020202020204" pitchFamily="34" charset="0"/>
              <a:ea typeface="Calibri" panose="020F0502020204030204" pitchFamily="34" charset="0"/>
              <a:cs typeface="Arial" panose="020B0604020202020204" pitchFamily="34" charset="0"/>
            </a:endParaRPr>
          </a:p>
          <a:p>
            <a:endParaRPr lang="en-GB" sz="1200">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a:p>
        </p:txBody>
      </p:sp>
    </p:spTree>
    <p:extLst>
      <p:ext uri="{BB962C8B-B14F-4D97-AF65-F5344CB8AC3E}">
        <p14:creationId xmlns:p14="http://schemas.microsoft.com/office/powerpoint/2010/main" val="34147301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CA" sz="1200" b="1">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i="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a:p>
        </p:txBody>
      </p:sp>
    </p:spTree>
    <p:extLst>
      <p:ext uri="{BB962C8B-B14F-4D97-AF65-F5344CB8AC3E}">
        <p14:creationId xmlns:p14="http://schemas.microsoft.com/office/powerpoint/2010/main" val="9957736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i="1">
                <a:latin typeface="Arial" panose="020B0604020202020204" pitchFamily="34" charset="0"/>
                <a:cs typeface="Arial" panose="020B0604020202020204" pitchFamily="34" charset="0"/>
              </a:rPr>
              <a:t>Smoking is the most important modifiable risk factor for both the primary and secondary</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prevention of CVD. </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Stopping smoking is associated with a significant reduction of future cardiac</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Events including: </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Decreased risk of 30-day readmission to </a:t>
            </a:r>
            <a:r>
              <a:rPr lang="en-US" i="1" err="1">
                <a:latin typeface="Arial" panose="020B0604020202020204" pitchFamily="34" charset="0"/>
                <a:cs typeface="Arial" panose="020B0604020202020204" pitchFamily="34" charset="0"/>
              </a:rPr>
              <a:t>hospita</a:t>
            </a:r>
            <a:r>
              <a:rPr lang="en-US" i="1">
                <a:latin typeface="Arial" panose="020B0604020202020204" pitchFamily="34" charset="0"/>
                <a:cs typeface="Arial" panose="020B0604020202020204" pitchFamily="34" charset="0"/>
              </a:rPr>
              <a:t>;</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Reduced rate of re-stenosis after angioplasty</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Reduced risk of MI</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36% reduced risk of death following MI, CABG, cardiac event</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Stopping smoking has a benefit that is equal to or greater than other available secondary prevention strategies including beta-blockers, aspirin, or renin-angiotensin aldosterone system inhibitors.</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b="1" i="1">
                <a:latin typeface="Arial" panose="020B0604020202020204" pitchFamily="34" charset="0"/>
                <a:cs typeface="Arial" panose="020B0604020202020204" pitchFamily="34" charset="0"/>
              </a:rPr>
              <a:t>Other notes: </a:t>
            </a:r>
          </a:p>
          <a:p>
            <a:r>
              <a:rPr lang="en-US" i="1">
                <a:latin typeface="Arial" panose="020B0604020202020204" pitchFamily="34" charset="0"/>
                <a:cs typeface="Arial" panose="020B0604020202020204" pitchFamily="34" charset="0"/>
              </a:rPr>
              <a:t>There is high quality evidence that Combination NRT (patch + faster acting product) and</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varenicline can be safely used in cardiac patients. </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There is no evidence of any significant increase in any adverse cardiac outcomes or other ill effects to patients.</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While there have been only a small number of studies to examine the use of NRT among</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patients with acute coronary syndromes (ACS), studies conducted to date show no adverse</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Effects. There is also evidence to support the efficacy of varenicline among patient</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with ACS. The benefits to be gained from smoking cessation far outweigh the </a:t>
            </a:r>
            <a:r>
              <a:rPr lang="en-US" i="1" err="1">
                <a:latin typeface="Arial" panose="020B0604020202020204" pitchFamily="34" charset="0"/>
                <a:cs typeface="Arial" panose="020B0604020202020204" pitchFamily="34" charset="0"/>
              </a:rPr>
              <a:t>wellestablished</a:t>
            </a:r>
            <a:endParaRPr lang="en-US" err="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risk of continued smoking.</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2860379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latin typeface="Arial" panose="020B0604020202020204" pitchFamily="34" charset="0"/>
                <a:cs typeface="Arial" panose="020B0604020202020204" pitchFamily="34" charset="0"/>
              </a:rPr>
              <a:t>Smoking is associated with 35–54% greater risk of cardiovascular events and mortality than non-smoking diabetes patients.</a:t>
            </a:r>
          </a:p>
          <a:p>
            <a:endParaRPr lang="en-CA">
              <a:latin typeface="Arial" panose="020B0604020202020204" pitchFamily="34" charset="0"/>
              <a:cs typeface="Arial" panose="020B0604020202020204" pitchFamily="34" charset="0"/>
            </a:endParaRPr>
          </a:p>
          <a:p>
            <a:r>
              <a:rPr lang="en-CA">
                <a:latin typeface="Arial"/>
                <a:cs typeface="Arial"/>
              </a:rPr>
              <a:t>In type 2 diabetics, smoking cessation is associated with deterioration in glycaemic control that may last for up to 3 years and is unrelated to weight gain. </a:t>
            </a:r>
            <a:endParaRPr lang="en-CA">
              <a:latin typeface="Arial" panose="020B0604020202020204" pitchFamily="34" charset="0"/>
              <a:cs typeface="Arial" panose="020B0604020202020204" pitchFamily="34" charset="0"/>
            </a:endParaRPr>
          </a:p>
          <a:p>
            <a:endParaRPr lang="en-CA">
              <a:latin typeface="Arial"/>
              <a:cs typeface="Arial"/>
            </a:endParaRPr>
          </a:p>
          <a:p>
            <a:r>
              <a:rPr lang="en-CA">
                <a:latin typeface="Arial"/>
                <a:cs typeface="Arial"/>
              </a:rPr>
              <a:t>For patients who quit smoking, close monitoring of glycaemic control and adjustment of anti-diabetic medications as needed is recommended in this period.</a:t>
            </a:r>
            <a:endParaRPr lang="en-CA">
              <a:latin typeface="Arial" panose="020B0604020202020204" pitchFamily="34" charset="0"/>
              <a:cs typeface="Arial" panose="020B0604020202020204" pitchFamily="34" charset="0"/>
            </a:endParaRPr>
          </a:p>
          <a:p>
            <a:endParaRPr lang="en-CA">
              <a:latin typeface="Arial" panose="020B0604020202020204" pitchFamily="34" charset="0"/>
              <a:cs typeface="Arial" panose="020B0604020202020204" pitchFamily="34" charset="0"/>
            </a:endParaRPr>
          </a:p>
          <a:p>
            <a:r>
              <a:rPr lang="en-CA">
                <a:latin typeface="Arial" panose="020B0604020202020204" pitchFamily="34" charset="0"/>
                <a:cs typeface="Arial" panose="020B0604020202020204" pitchFamily="34" charset="0"/>
              </a:rPr>
              <a:t>Weight gain can be expected following cessation and this can also be a reason some patients do not want to stop smoking.1,39 It is important to note that the reduced risk associated with stopping smoking is magnitudes greater than the risk associated to the weight gain following quitting.</a:t>
            </a: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1436678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CA" i="1">
                <a:latin typeface="Arial" panose="020B0604020202020204" pitchFamily="34" charset="0"/>
                <a:cs typeface="Arial" panose="020B0604020202020204" pitchFamily="34" charset="0"/>
              </a:rPr>
              <a:t>Following a diagnosis of cancer stopping smoking is extremely important for improving treatment response, reducing risk of tumour progression, improving survival and reducing risk of future tumours.</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endParaRPr lang="en-CA" b="1" i="1">
              <a:latin typeface="Arial" panose="020B0604020202020204" pitchFamily="34" charset="0"/>
              <a:cs typeface="Arial" panose="020B0604020202020204" pitchFamily="34" charset="0"/>
            </a:endParaRPr>
          </a:p>
          <a:p>
            <a:pPr>
              <a:lnSpc>
                <a:spcPts val="2800"/>
              </a:lnSpc>
              <a:spcBef>
                <a:spcPts val="500"/>
              </a:spcBef>
              <a:spcAft>
                <a:spcPts val="500"/>
              </a:spcAft>
            </a:pPr>
            <a:r>
              <a:rPr lang="en-CA" b="1" i="1">
                <a:latin typeface="Arial" panose="020B0604020202020204" pitchFamily="34" charset="0"/>
                <a:cs typeface="Arial" panose="020B0604020202020204" pitchFamily="34" charset="0"/>
              </a:rPr>
              <a:t>Patients should be informed stopping smoking is associated with an: </a:t>
            </a:r>
          </a:p>
          <a:p>
            <a:pPr>
              <a:lnSpc>
                <a:spcPts val="2800"/>
              </a:lnSpc>
              <a:spcBef>
                <a:spcPts val="500"/>
              </a:spcBef>
              <a:spcAft>
                <a:spcPts val="500"/>
              </a:spcAft>
            </a:pPr>
            <a:r>
              <a:rPr lang="en-CA" i="1">
                <a:latin typeface="Arial" panose="020B0604020202020204" pitchFamily="34" charset="0"/>
                <a:cs typeface="Arial" panose="020B0604020202020204" pitchFamily="34" charset="0"/>
              </a:rPr>
              <a:t>■ Increased treatment</a:t>
            </a:r>
            <a:r>
              <a:rPr lang="en-CA">
                <a:latin typeface="Arial" panose="020B0604020202020204" pitchFamily="34" charset="0"/>
                <a:cs typeface="Arial" panose="020B0604020202020204" pitchFamily="34" charset="0"/>
              </a:rPr>
              <a:t> </a:t>
            </a:r>
            <a:r>
              <a:rPr lang="en-CA" i="1">
                <a:latin typeface="Arial" panose="020B0604020202020204" pitchFamily="34" charset="0"/>
                <a:cs typeface="Arial" panose="020B0604020202020204" pitchFamily="34" charset="0"/>
              </a:rPr>
              <a:t>response</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r>
              <a:rPr lang="en-CA" i="1">
                <a:latin typeface="Arial" panose="020B0604020202020204" pitchFamily="34" charset="0"/>
                <a:cs typeface="Arial" panose="020B0604020202020204" pitchFamily="34" charset="0"/>
              </a:rPr>
              <a:t>■ Decreased risk in</a:t>
            </a:r>
            <a:r>
              <a:rPr lang="en-CA">
                <a:latin typeface="Arial" panose="020B0604020202020204" pitchFamily="34" charset="0"/>
                <a:cs typeface="Arial" panose="020B0604020202020204" pitchFamily="34" charset="0"/>
              </a:rPr>
              <a:t> </a:t>
            </a:r>
            <a:r>
              <a:rPr lang="en-CA" i="1">
                <a:latin typeface="Arial" panose="020B0604020202020204" pitchFamily="34" charset="0"/>
                <a:cs typeface="Arial" panose="020B0604020202020204" pitchFamily="34" charset="0"/>
              </a:rPr>
              <a:t>complications</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r>
              <a:rPr lang="en-CA" i="1">
                <a:latin typeface="Arial" panose="020B0604020202020204" pitchFamily="34" charset="0"/>
                <a:cs typeface="Arial" panose="020B0604020202020204" pitchFamily="34" charset="0"/>
              </a:rPr>
              <a:t>■ Reduction in risk of</a:t>
            </a:r>
            <a:r>
              <a:rPr lang="en-CA">
                <a:latin typeface="Arial" panose="020B0604020202020204" pitchFamily="34" charset="0"/>
                <a:cs typeface="Arial" panose="020B0604020202020204" pitchFamily="34" charset="0"/>
              </a:rPr>
              <a:t> </a:t>
            </a:r>
            <a:r>
              <a:rPr lang="en-CA" i="1">
                <a:latin typeface="Arial" panose="020B0604020202020204" pitchFamily="34" charset="0"/>
                <a:cs typeface="Arial" panose="020B0604020202020204" pitchFamily="34" charset="0"/>
              </a:rPr>
              <a:t>disease progression</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r>
              <a:rPr lang="en-CA" i="1">
                <a:latin typeface="Arial" panose="020B0604020202020204" pitchFamily="34" charset="0"/>
                <a:cs typeface="Arial" panose="020B0604020202020204" pitchFamily="34" charset="0"/>
              </a:rPr>
              <a:t>■ Decreased risk of</a:t>
            </a:r>
            <a:r>
              <a:rPr lang="en-CA">
                <a:latin typeface="Arial" panose="020B0604020202020204" pitchFamily="34" charset="0"/>
                <a:cs typeface="Arial" panose="020B0604020202020204" pitchFamily="34" charset="0"/>
              </a:rPr>
              <a:t> </a:t>
            </a:r>
            <a:r>
              <a:rPr lang="en-CA" i="1">
                <a:latin typeface="Arial" panose="020B0604020202020204" pitchFamily="34" charset="0"/>
                <a:cs typeface="Arial" panose="020B0604020202020204" pitchFamily="34" charset="0"/>
              </a:rPr>
              <a:t>development of a second primary tumour</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r>
              <a:rPr lang="en-CA" i="1">
                <a:latin typeface="Arial" panose="020B0604020202020204" pitchFamily="34" charset="0"/>
                <a:cs typeface="Arial" panose="020B0604020202020204" pitchFamily="34" charset="0"/>
              </a:rPr>
              <a:t>■ Increased survival rate</a:t>
            </a:r>
            <a:r>
              <a:rPr lang="en-CA">
                <a:latin typeface="Arial" panose="020B0604020202020204" pitchFamily="34" charset="0"/>
                <a:cs typeface="Arial" panose="020B0604020202020204" pitchFamily="34" charset="0"/>
              </a:rPr>
              <a:t> </a:t>
            </a:r>
            <a:r>
              <a:rPr lang="en-CA" i="1">
                <a:latin typeface="Arial" panose="020B0604020202020204" pitchFamily="34" charset="0"/>
                <a:cs typeface="Arial" panose="020B0604020202020204" pitchFamily="34" charset="0"/>
              </a:rPr>
              <a:t>following diagnosis</a:t>
            </a:r>
            <a:endParaRPr lang="en-CA">
              <a:latin typeface="Arial" panose="020B0604020202020204" pitchFamily="34" charset="0"/>
              <a:cs typeface="Arial" panose="020B0604020202020204" pitchFamily="34" charset="0"/>
            </a:endParaRPr>
          </a:p>
          <a:p>
            <a:pPr>
              <a:lnSpc>
                <a:spcPts val="2800"/>
              </a:lnSpc>
              <a:spcBef>
                <a:spcPts val="500"/>
              </a:spcBef>
              <a:spcAft>
                <a:spcPts val="500"/>
              </a:spcAft>
            </a:pPr>
            <a:r>
              <a:rPr lang="en-CA" i="1">
                <a:latin typeface="Arial" panose="020B0604020202020204" pitchFamily="34" charset="0"/>
                <a:cs typeface="Arial" panose="020B0604020202020204" pitchFamily="34" charset="0"/>
              </a:rPr>
              <a:t>■ Increased quality of life</a:t>
            </a: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2913372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panose="020B0604020202020204" pitchFamily="34" charset="0"/>
                <a:cs typeface="Arial" panose="020B0604020202020204" pitchFamily="34" charset="0"/>
              </a:rPr>
              <a:t>Stopping smoking is the single most important thing a patients with COPD can do to help</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slow down progression of the disease. The effects of stopping for patients with COPD are significant with significant improvements within 3-9 months.</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In fact, stopping smoking has been shown to be more effective than all pharmacological treatment for slowing disease progression, for improving COPD outcomes and reducing COPD-relate death.</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As appropriate you can share: </a:t>
            </a:r>
          </a:p>
          <a:p>
            <a:r>
              <a:rPr lang="en-US" i="1">
                <a:latin typeface="Arial" panose="020B0604020202020204" pitchFamily="34" charset="0"/>
                <a:cs typeface="Arial" panose="020B0604020202020204" pitchFamily="34" charset="0"/>
              </a:rPr>
              <a:t>■ Slows respiratory function decline (FEV1)</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With sustained abstinence (approx. two years) the rate of decline in respiratory</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function among those who have smoked will return to that of those who have never smoked</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 Improved lung function (5–10% with three to nine months of smoking cessation)</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2705753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Optional Slide: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 know that COPD has two major risk factors one is genetic susceptibility and the other is cigarette smoking or other environmental smoke/toxins.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This slide shows the effects of stopping on respiratory function decline over the life course.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green line someone who has not smoked. The blue line a person who stopped at age 45.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yellow an individual who stops at age 65.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And the red line and individual who smoked regularly and was susceptible to its effects. What we see is Individuals who smoke have an very early onset of respiratory decline, </a:t>
            </a:r>
            <a:r>
              <a:rPr lang="en-US" err="1">
                <a:latin typeface="Arial" panose="020B0604020202020204" pitchFamily="34" charset="0"/>
                <a:cs typeface="Arial" panose="020B0604020202020204" pitchFamily="34" charset="0"/>
              </a:rPr>
              <a:t>disabilty</a:t>
            </a:r>
            <a:r>
              <a:rPr lang="en-US">
                <a:latin typeface="Arial" panose="020B0604020202020204" pitchFamily="34" charset="0"/>
                <a:cs typeface="Arial" panose="020B0604020202020204" pitchFamily="34" charset="0"/>
              </a:rPr>
              <a:t> and death. Stopping at earlier ages will both reduce decline and delay onset.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972005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a:latin typeface="Arial" panose="020B0604020202020204" pitchFamily="34" charset="0"/>
                <a:cs typeface="Arial" panose="020B0604020202020204" pitchFamily="34" charset="0"/>
              </a:rPr>
              <a:t>Patients with severe renal impairment (creatine clearance &lt;30ml /min) should reduce their dose</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of varenicline by half (0.5mg twice daily). Patients with renal failure should not use varenicline.</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No adjustments are needed for patients with mild-moderate renal impairment.</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is no clinical experience of cytisine in patients with renal or hepatic impairment, therefore </a:t>
            </a:r>
          </a:p>
          <a:p>
            <a:r>
              <a:rPr lang="en-US">
                <a:latin typeface="Arial" panose="020B0604020202020204" pitchFamily="34" charset="0"/>
                <a:cs typeface="Arial" panose="020B0604020202020204" pitchFamily="34" charset="0"/>
              </a:rPr>
              <a:t>the drug product is not recommended for use in those with and level of renal impairment. </a:t>
            </a:r>
          </a:p>
          <a:p>
            <a:r>
              <a:rPr lang="en-US">
                <a:latin typeface="Arial" panose="020B0604020202020204" pitchFamily="34" charset="0"/>
                <a:cs typeface="Arial" panose="020B0604020202020204" pitchFamily="34" charset="0"/>
              </a:rPr>
              <a:t> </a:t>
            </a:r>
          </a:p>
          <a:p>
            <a:r>
              <a:rPr lang="en-US" i="1">
                <a:latin typeface="Arial" panose="020B0604020202020204" pitchFamily="34" charset="0"/>
                <a:cs typeface="Arial" panose="020B0604020202020204" pitchFamily="34" charset="0"/>
              </a:rPr>
              <a:t>Patients with moderate to severe renal impairment may experience a 40–60% reduction in</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clearance of nicotine. </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Clinicians can contemplate a dose reduction based on patient response for</a:t>
            </a:r>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less dependent patients. Patient risk of relapse and treatment response would guide practice.</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4212188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If a patient smokes, support with quitting is possibly the most powerful intervention we can offer to improve surgical outcomes and future health (41% reduction in surgical complications)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 know smoking has an impact of a range of surgery</a:t>
            </a:r>
            <a:r>
              <a:rPr lang="en-US" baseline="0">
                <a:latin typeface="Arial" panose="020B0604020202020204" pitchFamily="34" charset="0"/>
                <a:cs typeface="Arial" panose="020B0604020202020204" pitchFamily="34" charset="0"/>
              </a:rPr>
              <a:t> types.</a:t>
            </a:r>
            <a:r>
              <a:rPr lang="en-US">
                <a:latin typeface="Arial" panose="020B0604020202020204" pitchFamily="34" charset="0"/>
                <a:cs typeface="Arial" panose="020B0604020202020204" pitchFamily="34" charset="0"/>
              </a:rPr>
              <a:t> </a:t>
            </a:r>
          </a:p>
          <a:p>
            <a:endParaRPr lang="en-US" baseline="0">
              <a:latin typeface="Arial" panose="020B0604020202020204" pitchFamily="34" charset="0"/>
              <a:cs typeface="Arial" panose="020B0604020202020204" pitchFamily="34" charset="0"/>
            </a:endParaRPr>
          </a:p>
          <a:p>
            <a:r>
              <a:rPr lang="en-US" baseline="0">
                <a:latin typeface="Arial" panose="020B0604020202020204" pitchFamily="34" charset="0"/>
                <a:cs typeface="Arial" panose="020B0604020202020204" pitchFamily="34" charset="0"/>
              </a:rPr>
              <a:t>Specifically, we know</a:t>
            </a:r>
            <a:r>
              <a:rPr lang="en-US">
                <a:latin typeface="Arial" panose="020B0604020202020204" pitchFamily="34" charset="0"/>
                <a:cs typeface="Arial" panose="020B0604020202020204" pitchFamily="34" charset="0"/>
              </a:rPr>
              <a:t>...</a:t>
            </a:r>
          </a:p>
          <a:p>
            <a:endParaRPr lang="en-US">
              <a:latin typeface="Arial" panose="020B0604020202020204" pitchFamily="34" charset="0"/>
              <a:cs typeface="Arial" panose="020B0604020202020204" pitchFamily="34" charset="0"/>
            </a:endParaRPr>
          </a:p>
          <a:p>
            <a:pPr>
              <a:spcBef>
                <a:spcPts val="500"/>
              </a:spcBef>
              <a:spcAft>
                <a:spcPts val="500"/>
              </a:spcAft>
            </a:pPr>
            <a:r>
              <a:rPr lang="en-US" b="1">
                <a:latin typeface="Arial" panose="020B0604020202020204" pitchFamily="34" charset="0"/>
                <a:cs typeface="Arial" panose="020B0604020202020204" pitchFamily="34" charset="0"/>
              </a:rPr>
              <a:t>Smoking is the most important risk factor for the development of:</a:t>
            </a:r>
            <a:endParaRPr lang="en-US">
              <a:latin typeface="Arial" panose="020B0604020202020204" pitchFamily="34" charset="0"/>
              <a:cs typeface="Arial" panose="020B0604020202020204" pitchFamily="34" charset="0"/>
            </a:endParaRPr>
          </a:p>
          <a:p>
            <a:pPr marL="536575" lvl="1" indent="-182245">
              <a:spcBef>
                <a:spcPts val="500"/>
              </a:spcBef>
              <a:spcAft>
                <a:spcPts val="500"/>
              </a:spcAft>
              <a:buFont typeface="Arial"/>
              <a:buChar char="•"/>
            </a:pPr>
            <a:r>
              <a:rPr lang="en-US">
                <a:latin typeface="Arial" panose="020B0604020202020204" pitchFamily="34" charset="0"/>
                <a:cs typeface="Arial" panose="020B0604020202020204" pitchFamily="34" charset="0"/>
              </a:rPr>
              <a:t>postoperative cardiopulmonary and wound-related complications in elective cases;</a:t>
            </a:r>
          </a:p>
          <a:p>
            <a:pPr marL="536575" indent="-182245">
              <a:spcBef>
                <a:spcPts val="500"/>
              </a:spcBef>
              <a:spcAft>
                <a:spcPts val="500"/>
              </a:spcAft>
              <a:buFont typeface="Arial"/>
              <a:buChar char="•"/>
            </a:pPr>
            <a:r>
              <a:rPr lang="en-US">
                <a:latin typeface="Arial" panose="020B0604020202020204" pitchFamily="34" charset="0"/>
                <a:cs typeface="Arial" panose="020B0604020202020204" pitchFamily="34" charset="0"/>
              </a:rPr>
              <a:t>serious post-operative complications in patients undergoing elective hip and knee replacement;</a:t>
            </a:r>
          </a:p>
          <a:p>
            <a:pPr marL="354330" indent="0">
              <a:spcBef>
                <a:spcPts val="500"/>
              </a:spcBef>
              <a:spcAft>
                <a:spcPts val="500"/>
              </a:spcAft>
              <a:buFont typeface="Arial"/>
              <a:buNone/>
            </a:pPr>
            <a:endParaRPr lang="en-US">
              <a:latin typeface="Arial" panose="020B0604020202020204" pitchFamily="34" charset="0"/>
              <a:cs typeface="Arial" panose="020B0604020202020204" pitchFamily="34" charset="0"/>
            </a:endParaRPr>
          </a:p>
          <a:p>
            <a:pPr marL="354330">
              <a:spcBef>
                <a:spcPts val="500"/>
              </a:spcBef>
              <a:spcAft>
                <a:spcPts val="500"/>
              </a:spcAft>
            </a:pPr>
            <a:endParaRPr lang="en-US">
              <a:latin typeface="Arial" panose="020B0604020202020204" pitchFamily="34" charset="0"/>
              <a:cs typeface="Arial" panose="020B0604020202020204" pitchFamily="34" charset="0"/>
            </a:endParaRPr>
          </a:p>
          <a:p>
            <a:pPr marL="171450" indent="-171450">
              <a:spcBef>
                <a:spcPts val="500"/>
              </a:spcBef>
              <a:spcAft>
                <a:spcPts val="500"/>
              </a:spcAft>
              <a:buFont typeface="Arial"/>
              <a:buChar char="•"/>
            </a:pPr>
            <a:endParaRPr lang="en-US">
              <a:latin typeface="Arial" panose="020B0604020202020204" pitchFamily="34" charset="0"/>
              <a:cs typeface="Arial" panose="020B0604020202020204" pitchFamily="34" charset="0"/>
            </a:endParaRPr>
          </a:p>
          <a:p>
            <a:pPr>
              <a:spcBef>
                <a:spcPts val="500"/>
              </a:spcBef>
              <a:spcAft>
                <a:spcPts val="500"/>
              </a:spcAft>
            </a:pPr>
            <a:endParaRPr lang="en-US" b="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DC4B217-821A-0B40-AC27-5C631E22CC1E}" type="slidenum">
              <a:rPr lang="en-US" smtClean="0"/>
              <a:t>9</a:t>
            </a:fld>
            <a:endParaRPr lang="en-US"/>
          </a:p>
        </p:txBody>
      </p:sp>
    </p:spTree>
    <p:extLst>
      <p:ext uri="{BB962C8B-B14F-4D97-AF65-F5344CB8AC3E}">
        <p14:creationId xmlns:p14="http://schemas.microsoft.com/office/powerpoint/2010/main" val="41490186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NHSE Inpatient Training – Needs assessment and scoping</a:t>
            </a:r>
            <a:endParaRPr lang="en-US"/>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1800626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39093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3087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551974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1307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2563551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06450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74" r:id="rId13"/>
    <p:sldLayoutId id="2147483677" r:id="rId14"/>
    <p:sldLayoutId id="2147483684" r:id="rId15"/>
    <p:sldLayoutId id="2147483688" r:id="rId16"/>
    <p:sldLayoutId id="2147483693" r:id="rId17"/>
    <p:sldLayoutId id="2147483697" r:id="rId18"/>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816208256"/>
      </p:ext>
    </p:extLst>
  </p:cSld>
  <p:clrMap bg1="lt1" tx1="dk1" bg2="lt2" tx2="dk2" accent1="accent1" accent2="accent2" accent3="accent3" accent4="accent4" accent5="accent5" accent6="accent6" hlink="hlink" folHlink="folHlink"/>
  <p:sldLayoutIdLst>
    <p:sldLayoutId id="2147483699"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4260529852"/>
      </p:ext>
    </p:extLst>
  </p:cSld>
  <p:clrMap bg1="lt1" tx1="dk1" bg2="lt2" tx2="dk2" accent1="accent1" accent2="accent2" accent3="accent3" accent4="accent4" accent5="accent5" accent6="accent6" hlink="hlink" folHlink="folHlink"/>
  <p:sldLayoutIdLst>
    <p:sldLayoutId id="2147483701"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7.png"/><Relationship Id="rId7" Type="http://schemas.openxmlformats.org/officeDocument/2006/relationships/image" Target="../media/image23.png"/><Relationship Id="rId12" Type="http://schemas.openxmlformats.org/officeDocument/2006/relationships/image" Target="../media/image22.svg"/><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image" Target="../media/image20.svg"/><Relationship Id="rId11" Type="http://schemas.openxmlformats.org/officeDocument/2006/relationships/image" Target="../media/image21.png"/><Relationship Id="rId5" Type="http://schemas.openxmlformats.org/officeDocument/2006/relationships/image" Target="../media/image19.png"/><Relationship Id="rId10" Type="http://schemas.openxmlformats.org/officeDocument/2006/relationships/image" Target="../media/image26.svg"/><Relationship Id="rId4" Type="http://schemas.openxmlformats.org/officeDocument/2006/relationships/image" Target="../media/image18.svg"/><Relationship Id="rId9"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0.xml"/><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22.sv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4.sv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6.sv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A25CE87-67F8-3308-E56C-96C639D1428E}"/>
              </a:ext>
            </a:extLst>
          </p:cNvPr>
          <p:cNvSpPr>
            <a:spLocks noGrp="1"/>
          </p:cNvSpPr>
          <p:nvPr>
            <p:ph type="subTitle" idx="1"/>
          </p:nvPr>
        </p:nvSpPr>
        <p:spPr/>
        <p:txBody>
          <a:bodyPr/>
          <a:lstStyle/>
          <a:p>
            <a:r>
              <a:rPr lang="en-GB" sz="3600" dirty="0"/>
              <a:t>Clinical considerations and special populations</a:t>
            </a:r>
          </a:p>
          <a:p>
            <a:endParaRPr lang="en-GB" dirty="0"/>
          </a:p>
        </p:txBody>
      </p:sp>
    </p:spTree>
    <p:extLst>
      <p:ext uri="{BB962C8B-B14F-4D97-AF65-F5344CB8AC3E}">
        <p14:creationId xmlns:p14="http://schemas.microsoft.com/office/powerpoint/2010/main" val="2405418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479" y="166949"/>
            <a:ext cx="7962900" cy="1066800"/>
          </a:xfrm>
        </p:spPr>
        <p:txBody>
          <a:bodyPr/>
          <a:lstStyle/>
          <a:p>
            <a:pPr marL="0" indent="0"/>
            <a:r>
              <a:rPr lang="en-GB" b="1">
                <a:solidFill>
                  <a:srgbClr val="FFFFFF"/>
                </a:solidFill>
                <a:latin typeface="Arial" charset="0"/>
                <a:ea typeface="ＭＳ Ｐゴシック" charset="0"/>
                <a:cs typeface="Arial" charset="0"/>
              </a:rPr>
              <a:t>Short-term quitting can improve function and surgical outcomes</a:t>
            </a:r>
          </a:p>
        </p:txBody>
      </p:sp>
      <p:sp>
        <p:nvSpPr>
          <p:cNvPr id="7" name="Rectangle 3"/>
          <p:cNvSpPr txBox="1">
            <a:spLocks/>
          </p:cNvSpPr>
          <p:nvPr/>
        </p:nvSpPr>
        <p:spPr bwMode="auto">
          <a:xfrm>
            <a:off x="571499" y="1648019"/>
            <a:ext cx="7848600" cy="3962400"/>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a:latin typeface="Arial"/>
                <a:cs typeface="Arial"/>
              </a:rPr>
              <a:t>Evidence suggests quitting </a:t>
            </a:r>
            <a:r>
              <a:rPr lang="en-US" b="1">
                <a:solidFill>
                  <a:srgbClr val="0072CF"/>
                </a:solidFill>
                <a:latin typeface="Arial"/>
                <a:cs typeface="Arial"/>
              </a:rPr>
              <a:t>8 weeks </a:t>
            </a:r>
            <a:r>
              <a:rPr lang="en-US">
                <a:latin typeface="Arial"/>
                <a:cs typeface="Arial"/>
              </a:rPr>
              <a:t>prior to surgery provides</a:t>
            </a:r>
            <a:r>
              <a:rPr lang="en-US" b="1">
                <a:latin typeface="Arial"/>
                <a:cs typeface="Arial"/>
              </a:rPr>
              <a:t> </a:t>
            </a:r>
            <a:r>
              <a:rPr lang="en-US">
                <a:latin typeface="Arial"/>
                <a:cs typeface="Arial"/>
              </a:rPr>
              <a:t>the most benefit.</a:t>
            </a:r>
            <a:endParaRPr lang="en-GB">
              <a:latin typeface="Arial"/>
              <a:ea typeface="ＭＳ Ｐゴシック" charset="0"/>
              <a:cs typeface="Arial"/>
            </a:endParaRPr>
          </a:p>
          <a:p>
            <a:pPr marL="0" indent="0">
              <a:buFont typeface="Arial" charset="0"/>
              <a:buNone/>
            </a:pPr>
            <a:endParaRPr lang="en-GB" sz="2000" b="1">
              <a:solidFill>
                <a:srgbClr val="6F0200"/>
              </a:solidFill>
              <a:latin typeface="Arial" charset="0"/>
              <a:ea typeface="ＭＳ Ｐゴシック" charset="0"/>
              <a:cs typeface="Arial" charset="0"/>
            </a:endParaRPr>
          </a:p>
          <a:p>
            <a:pPr marL="0" indent="0">
              <a:buFont typeface="Arial" charset="0"/>
              <a:buNone/>
            </a:pPr>
            <a:r>
              <a:rPr lang="en-GB" sz="2000" b="1">
                <a:solidFill>
                  <a:srgbClr val="0072CF"/>
                </a:solidFill>
                <a:latin typeface="Arial" charset="0"/>
                <a:ea typeface="ＭＳ Ｐゴシック" charset="0"/>
                <a:cs typeface="Arial" charset="0"/>
              </a:rPr>
              <a:t>Quitting smoking:</a:t>
            </a:r>
          </a:p>
          <a:p>
            <a:pPr>
              <a:buClr>
                <a:schemeClr val="accent3"/>
              </a:buClr>
              <a:buSzPct val="120000"/>
              <a:buFont typeface="Arial" panose="020B0604020202020204" pitchFamily="34" charset="0"/>
              <a:buChar char="■"/>
            </a:pPr>
            <a:r>
              <a:rPr lang="en-GB" sz="2000">
                <a:latin typeface="Arial" charset="0"/>
                <a:ea typeface="ＭＳ Ｐゴシック" charset="0"/>
                <a:cs typeface="Arial" charset="0"/>
              </a:rPr>
              <a:t>2-6 weeks improves immune response </a:t>
            </a:r>
            <a:endParaRPr lang="en-GB" sz="2000" baseline="30000">
              <a:latin typeface="Arial" charset="0"/>
              <a:ea typeface="ＭＳ Ｐゴシック" charset="0"/>
              <a:cs typeface="Arial" charset="0"/>
            </a:endParaRPr>
          </a:p>
          <a:p>
            <a:pPr>
              <a:buClr>
                <a:schemeClr val="accent3"/>
              </a:buClr>
              <a:buSzPct val="120000"/>
              <a:buFont typeface="Arial" panose="020B0604020202020204" pitchFamily="34" charset="0"/>
              <a:buChar char="■"/>
            </a:pPr>
            <a:r>
              <a:rPr lang="en-GB" sz="2000">
                <a:latin typeface="Arial" charset="0"/>
                <a:ea typeface="ＭＳ Ｐゴシック" charset="0"/>
                <a:cs typeface="Arial" charset="0"/>
              </a:rPr>
              <a:t>3-4 weeks improves wound healing </a:t>
            </a:r>
            <a:endParaRPr lang="en-GB" sz="2000" baseline="30000">
              <a:latin typeface="Arial" charset="0"/>
              <a:ea typeface="ＭＳ Ｐゴシック" charset="0"/>
              <a:cs typeface="Arial" charset="0"/>
            </a:endParaRPr>
          </a:p>
          <a:p>
            <a:pPr>
              <a:buClr>
                <a:schemeClr val="accent3"/>
              </a:buClr>
              <a:buSzPct val="120000"/>
              <a:buFont typeface="Arial" panose="020B0604020202020204" pitchFamily="34" charset="0"/>
              <a:buChar char="■"/>
            </a:pPr>
            <a:r>
              <a:rPr lang="en-GB" sz="2000">
                <a:latin typeface="Arial" charset="0"/>
                <a:ea typeface="ＭＳ Ｐゴシック" charset="0"/>
                <a:cs typeface="Arial" charset="0"/>
              </a:rPr>
              <a:t>6-8 weeks improves pulmonary function </a:t>
            </a:r>
          </a:p>
          <a:p>
            <a:pPr>
              <a:buClr>
                <a:schemeClr val="accent3"/>
              </a:buClr>
              <a:buSzPct val="120000"/>
              <a:buFont typeface="Arial" panose="020B0604020202020204" pitchFamily="34" charset="0"/>
              <a:buChar char="■"/>
            </a:pPr>
            <a:r>
              <a:rPr lang="en-GB" sz="2000">
                <a:latin typeface="Arial" charset="0"/>
                <a:ea typeface="ＭＳ Ｐゴシック" charset="0"/>
                <a:cs typeface="Arial" charset="0"/>
              </a:rPr>
              <a:t>4+ weeks reduces respiratory complications</a:t>
            </a:r>
          </a:p>
          <a:p>
            <a:pPr>
              <a:buFont typeface="Wingdings" charset="2"/>
              <a:buChar char="§"/>
            </a:pPr>
            <a:endParaRPr lang="en-GB" sz="2800" baseline="30000">
              <a:solidFill>
                <a:srgbClr val="6F0200"/>
              </a:solidFill>
              <a:latin typeface="Arial" charset="0"/>
              <a:ea typeface="ＭＳ Ｐゴシック" charset="0"/>
              <a:cs typeface="Arial" charset="0"/>
            </a:endParaRPr>
          </a:p>
          <a:p>
            <a:pPr marL="0" indent="0">
              <a:buFont typeface="Arial" charset="0"/>
              <a:buNone/>
            </a:pPr>
            <a:endParaRPr lang="en-GB" sz="2000" i="1">
              <a:solidFill>
                <a:srgbClr val="6F0200"/>
              </a:solidFill>
              <a:latin typeface="Arial" charset="0"/>
              <a:ea typeface="ＭＳ Ｐゴシック" charset="0"/>
              <a:cs typeface="Arial" charset="0"/>
            </a:endParaRPr>
          </a:p>
        </p:txBody>
      </p:sp>
      <p:sp>
        <p:nvSpPr>
          <p:cNvPr id="8" name="Rectangle 3"/>
          <p:cNvSpPr txBox="1">
            <a:spLocks/>
          </p:cNvSpPr>
          <p:nvPr/>
        </p:nvSpPr>
        <p:spPr bwMode="auto">
          <a:xfrm>
            <a:off x="148632" y="5610419"/>
            <a:ext cx="8171447" cy="509987"/>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0"/>
              </a:spcAft>
              <a:buFont typeface="Arial" charset="0"/>
              <a:buNone/>
            </a:pPr>
            <a:r>
              <a:rPr lang="en-GB" sz="1000">
                <a:latin typeface="Arial" charset="0"/>
                <a:ea typeface="ＭＳ Ｐゴシック" charset="0"/>
                <a:cs typeface="Arial" charset="0"/>
              </a:rPr>
              <a:t>Source: Wong J. Short-term preoperative smoking cessation and post-operative complications: a systematic review and meta-analysis. Can J </a:t>
            </a:r>
            <a:r>
              <a:rPr lang="en-GB" sz="1000" err="1">
                <a:latin typeface="Arial" charset="0"/>
                <a:ea typeface="ＭＳ Ｐゴシック" charset="0"/>
                <a:cs typeface="Arial" charset="0"/>
              </a:rPr>
              <a:t>Anaesth</a:t>
            </a:r>
            <a:r>
              <a:rPr lang="en-GB" sz="1000">
                <a:latin typeface="Arial" charset="0"/>
                <a:ea typeface="ＭＳ Ｐゴシック" charset="0"/>
                <a:cs typeface="Arial" charset="0"/>
              </a:rPr>
              <a:t> 2012;59(3):268-79. </a:t>
            </a:r>
            <a:r>
              <a:rPr lang="en-GB" sz="1000" err="1">
                <a:latin typeface="Arial" charset="0"/>
                <a:ea typeface="ＭＳ Ｐゴシック" charset="0"/>
                <a:cs typeface="Arial" charset="0"/>
              </a:rPr>
              <a:t>Tonnesen</a:t>
            </a:r>
            <a:r>
              <a:rPr lang="en-GB" sz="1000">
                <a:latin typeface="Arial" charset="0"/>
                <a:ea typeface="ＭＳ Ｐゴシック" charset="0"/>
                <a:cs typeface="Arial" charset="0"/>
              </a:rPr>
              <a:t> H et al. Smoking and alcohol intervention before surgery: evidence for best practice. British Journal of Anaesthisiology2009;102(3):297-306.</a:t>
            </a:r>
          </a:p>
        </p:txBody>
      </p:sp>
      <p:sp>
        <p:nvSpPr>
          <p:cNvPr id="3" name="Footer Placeholder 3">
            <a:extLst>
              <a:ext uri="{FF2B5EF4-FFF2-40B4-BE49-F238E27FC236}">
                <a16:creationId xmlns:a16="http://schemas.microsoft.com/office/drawing/2014/main" id="{4FD7DD53-899A-6109-EC42-647260AACE61}"/>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118893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p:cNvSpPr>
          <p:nvPr/>
        </p:nvSpPr>
        <p:spPr bwMode="auto">
          <a:xfrm>
            <a:off x="687235" y="1628858"/>
            <a:ext cx="7769530" cy="2452088"/>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chemeClr val="accent3"/>
              </a:buClr>
              <a:buSzPct val="120000"/>
              <a:buFont typeface="Arial" panose="020B0604020202020204" pitchFamily="34" charset="0"/>
              <a:buChar char="■"/>
            </a:pPr>
            <a:r>
              <a:rPr lang="en-GB" sz="1800">
                <a:ea typeface="ＭＳ Ｐゴシック" charset="0"/>
                <a:cs typeface="Arial" charset="0"/>
              </a:rPr>
              <a:t>T</a:t>
            </a:r>
            <a:r>
              <a:rPr lang="en-US" sz="1800">
                <a:ea typeface="Calibri"/>
                <a:cs typeface="Times New Roman"/>
              </a:rPr>
              <a:t>here is </a:t>
            </a:r>
            <a:r>
              <a:rPr lang="en-US" sz="1800" b="1">
                <a:solidFill>
                  <a:srgbClr val="0072CF"/>
                </a:solidFill>
                <a:ea typeface="Calibri"/>
                <a:cs typeface="Times New Roman"/>
              </a:rPr>
              <a:t>no evidence </a:t>
            </a:r>
            <a:r>
              <a:rPr lang="en-US" sz="1800">
                <a:ea typeface="Calibri"/>
                <a:cs typeface="Times New Roman"/>
              </a:rPr>
              <a:t>from human studies </a:t>
            </a:r>
            <a:r>
              <a:rPr lang="en-US" sz="1800" b="1">
                <a:solidFill>
                  <a:srgbClr val="0072CF"/>
                </a:solidFill>
                <a:ea typeface="Calibri"/>
                <a:cs typeface="Times New Roman"/>
              </a:rPr>
              <a:t>that NRT increases the risk of healing-related or cardiovascular complication</a:t>
            </a:r>
            <a:endParaRPr lang="en-GB" sz="1800">
              <a:solidFill>
                <a:srgbClr val="0072CF"/>
              </a:solidFill>
              <a:ea typeface="ＭＳ Ｐゴシック" charset="0"/>
              <a:cs typeface="Arial" charset="0"/>
            </a:endParaRPr>
          </a:p>
          <a:p>
            <a:pPr>
              <a:buClr>
                <a:schemeClr val="accent3"/>
              </a:buClr>
              <a:buSzPct val="120000"/>
              <a:buFont typeface="Arial" panose="020B0604020202020204" pitchFamily="34" charset="0"/>
              <a:buChar char="■"/>
            </a:pPr>
            <a:r>
              <a:rPr lang="en-US" sz="1800" b="1">
                <a:solidFill>
                  <a:srgbClr val="0072CF"/>
                </a:solidFill>
                <a:ea typeface="ＭＳ Ｐゴシック"/>
                <a:cs typeface="Times New Roman"/>
              </a:rPr>
              <a:t>Exception being facial-cranial surgery for which there is limited research </a:t>
            </a:r>
            <a:endParaRPr lang="en-US" sz="1800" b="1">
              <a:solidFill>
                <a:srgbClr val="0072CF"/>
              </a:solidFill>
              <a:ea typeface="ＭＳ Ｐゴシック" charset="0"/>
              <a:cs typeface="Times New Roman"/>
            </a:endParaRPr>
          </a:p>
          <a:p>
            <a:pPr>
              <a:buClr>
                <a:schemeClr val="accent3"/>
              </a:buClr>
              <a:buSzPct val="120000"/>
              <a:buFont typeface="Arial" panose="020B0604020202020204" pitchFamily="34" charset="0"/>
              <a:buChar char="■"/>
            </a:pPr>
            <a:r>
              <a:rPr lang="en-GB" sz="1800">
                <a:ea typeface="ＭＳ Ｐゴシック" charset="0"/>
                <a:cs typeface="Arial" charset="0"/>
              </a:rPr>
              <a:t>Rates of nicotine delivered via NRT are much lower than that delivered via a cigarette (without CO and other toxins) and have not been shown to effect surgical outcomes</a:t>
            </a:r>
            <a:endParaRPr lang="en-GB" sz="1800" baseline="30000">
              <a:ea typeface="ＭＳ Ｐゴシック" charset="0"/>
              <a:cs typeface="Arial" charset="0"/>
            </a:endParaRPr>
          </a:p>
          <a:p>
            <a:pPr marL="0" indent="0">
              <a:buNone/>
            </a:pPr>
            <a:endParaRPr lang="en-GB" sz="600" baseline="30000">
              <a:solidFill>
                <a:srgbClr val="6F0200"/>
              </a:solidFill>
              <a:latin typeface="Arial" charset="0"/>
              <a:ea typeface="ＭＳ Ｐゴシック" charset="0"/>
              <a:cs typeface="Arial" charset="0"/>
            </a:endParaRPr>
          </a:p>
        </p:txBody>
      </p:sp>
      <p:sp>
        <p:nvSpPr>
          <p:cNvPr id="2" name="TextBox 1"/>
          <p:cNvSpPr txBox="1"/>
          <p:nvPr/>
        </p:nvSpPr>
        <p:spPr bwMode="auto">
          <a:xfrm>
            <a:off x="7049935" y="2977112"/>
            <a:ext cx="7962900" cy="66590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spcBef>
                <a:spcPts val="500"/>
              </a:spcBef>
              <a:spcAft>
                <a:spcPts val="500"/>
              </a:spcAft>
              <a:buClr>
                <a:srgbClr val="C10C21"/>
              </a:buClr>
            </a:pPr>
            <a:endParaRPr kumimoji="0" lang="en-US" sz="1000" b="0" i="0" u="none" strike="noStrike" kern="1200" cap="none" spc="0" normalizeH="0" baseline="0" noProof="0">
              <a:ln>
                <a:noFill/>
              </a:ln>
              <a:solidFill>
                <a:srgbClr val="333333"/>
              </a:solidFill>
              <a:effectLst/>
              <a:uLnTx/>
              <a:uFillTx/>
              <a:latin typeface="+mn-lt"/>
              <a:ea typeface="Geneva" pitchFamily="-109" charset="0"/>
              <a:cs typeface="Geneva" pitchFamily="-109" charset="0"/>
            </a:endParaRPr>
          </a:p>
        </p:txBody>
      </p:sp>
      <p:sp>
        <p:nvSpPr>
          <p:cNvPr id="3" name="TextBox 2"/>
          <p:cNvSpPr txBox="1"/>
          <p:nvPr/>
        </p:nvSpPr>
        <p:spPr bwMode="auto">
          <a:xfrm>
            <a:off x="826936" y="3997226"/>
            <a:ext cx="7280130" cy="1495221"/>
          </a:xfrm>
          <a:prstGeom prst="rect">
            <a:avLst/>
          </a:prstGeom>
          <a:solidFill>
            <a:srgbClr val="0072CF"/>
          </a:solidFill>
          <a:ln w="9525">
            <a:solidFill>
              <a:srgbClr val="0072CF"/>
            </a:solidFill>
            <a:prstDash val="sysDash"/>
            <a:miter lim="800000"/>
            <a:headEnd/>
            <a:tailEnd/>
          </a:ln>
        </p:spPr>
        <p:txBody>
          <a:bodyPr vert="horz" wrap="square" lIns="91440" tIns="45720" rIns="91440" bIns="45720" numCol="1" rtlCol="0" anchor="ctr" anchorCtr="0" compatLnSpc="1">
            <a:prstTxWarp prst="textNoShape">
              <a:avLst/>
            </a:prstTxWarp>
            <a:noAutofit/>
          </a:bodyPr>
          <a:lstStyle/>
          <a:p>
            <a:endParaRPr lang="en-GB" sz="1600" b="1">
              <a:solidFill>
                <a:schemeClr val="bg1"/>
              </a:solidFill>
              <a:latin typeface="+mj-lt"/>
              <a:ea typeface="ＭＳ Ｐゴシック" charset="0"/>
              <a:cs typeface="Arial" charset="0"/>
            </a:endParaRPr>
          </a:p>
          <a:p>
            <a:r>
              <a:rPr lang="en-GB" sz="1600" b="1">
                <a:solidFill>
                  <a:schemeClr val="bg1"/>
                </a:solidFill>
                <a:latin typeface="+mj-lt"/>
                <a:ea typeface="ＭＳ Ｐゴシック" charset="0"/>
                <a:cs typeface="Arial" charset="0"/>
              </a:rPr>
              <a:t>Bottom line: </a:t>
            </a:r>
          </a:p>
          <a:p>
            <a:endParaRPr lang="en-GB" sz="1600" b="1">
              <a:solidFill>
                <a:schemeClr val="bg1"/>
              </a:solidFill>
              <a:latin typeface="+mj-lt"/>
              <a:ea typeface="ＭＳ Ｐゴシック" charset="0"/>
              <a:cs typeface="Arial" charset="0"/>
            </a:endParaRPr>
          </a:p>
          <a:p>
            <a:pPr marL="285750" indent="-285750">
              <a:spcBef>
                <a:spcPts val="600"/>
              </a:spcBef>
              <a:spcAft>
                <a:spcPts val="600"/>
              </a:spcAft>
              <a:buClr>
                <a:schemeClr val="accent3"/>
              </a:buClr>
              <a:buSzPct val="120000"/>
              <a:buFont typeface="Arial" panose="020B0604020202020204" pitchFamily="34" charset="0"/>
              <a:buChar char="■"/>
            </a:pPr>
            <a:r>
              <a:rPr lang="en-GB" sz="1600">
                <a:solidFill>
                  <a:schemeClr val="bg1"/>
                </a:solidFill>
                <a:latin typeface="+mj-lt"/>
                <a:ea typeface="ＭＳ Ｐゴシック" charset="0"/>
                <a:cs typeface="Arial" charset="0"/>
              </a:rPr>
              <a:t>No evidence of NRT use being associated with surgical complications</a:t>
            </a:r>
          </a:p>
          <a:p>
            <a:pPr marL="285750" indent="-285750">
              <a:spcBef>
                <a:spcPts val="600"/>
              </a:spcBef>
              <a:spcAft>
                <a:spcPts val="600"/>
              </a:spcAft>
              <a:buClr>
                <a:schemeClr val="accent3"/>
              </a:buClr>
              <a:buSzPct val="120000"/>
              <a:buFont typeface="Arial" panose="020B0604020202020204" pitchFamily="34" charset="0"/>
              <a:buChar char="■"/>
            </a:pPr>
            <a:r>
              <a:rPr lang="en-GB" sz="1600">
                <a:solidFill>
                  <a:schemeClr val="bg1"/>
                </a:solidFill>
                <a:latin typeface="+mj-lt"/>
                <a:ea typeface="ＭＳ Ｐゴシック" charset="0"/>
                <a:cs typeface="Arial" charset="0"/>
              </a:rPr>
              <a:t>Benefits outweigh the possible risks of continued smoking</a:t>
            </a:r>
          </a:p>
          <a:p>
            <a:endParaRPr lang="en-GB">
              <a:solidFill>
                <a:schemeClr val="bg1"/>
              </a:solidFill>
              <a:latin typeface="+mj-lt"/>
              <a:ea typeface="ＭＳ Ｐゴシック" charset="0"/>
              <a:cs typeface="Arial" charset="0"/>
            </a:endParaRPr>
          </a:p>
        </p:txBody>
      </p:sp>
      <p:sp>
        <p:nvSpPr>
          <p:cNvPr id="4" name="Title 1">
            <a:extLst>
              <a:ext uri="{FF2B5EF4-FFF2-40B4-BE49-F238E27FC236}">
                <a16:creationId xmlns:a16="http://schemas.microsoft.com/office/drawing/2014/main" id="{3C0CE300-FFD6-ADA6-087F-3CE6A0C12E24}"/>
              </a:ext>
            </a:extLst>
          </p:cNvPr>
          <p:cNvSpPr txBox="1">
            <a:spLocks/>
          </p:cNvSpPr>
          <p:nvPr/>
        </p:nvSpPr>
        <p:spPr bwMode="auto">
          <a:xfrm>
            <a:off x="471479" y="166949"/>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0" indent="0"/>
            <a:r>
              <a:rPr lang="en-GB">
                <a:solidFill>
                  <a:srgbClr val="FFFFFF"/>
                </a:solidFill>
                <a:latin typeface="Arial" charset="0"/>
                <a:ea typeface="ＭＳ Ｐゴシック" charset="0"/>
                <a:cs typeface="Arial" charset="0"/>
              </a:rPr>
              <a:t>A word on the post-operative period</a:t>
            </a:r>
          </a:p>
        </p:txBody>
      </p:sp>
      <p:sp>
        <p:nvSpPr>
          <p:cNvPr id="8" name="Rectangle 3">
            <a:extLst>
              <a:ext uri="{FF2B5EF4-FFF2-40B4-BE49-F238E27FC236}">
                <a16:creationId xmlns:a16="http://schemas.microsoft.com/office/drawing/2014/main" id="{D74A284B-34DB-BE24-0DB0-5D7F7642F7D2}"/>
              </a:ext>
            </a:extLst>
          </p:cNvPr>
          <p:cNvSpPr txBox="1">
            <a:spLocks/>
          </p:cNvSpPr>
          <p:nvPr/>
        </p:nvSpPr>
        <p:spPr bwMode="auto">
          <a:xfrm>
            <a:off x="148632" y="5610419"/>
            <a:ext cx="8171447" cy="509987"/>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0"/>
              </a:spcAft>
              <a:buFont typeface="Arial" charset="0"/>
              <a:buNone/>
            </a:pPr>
            <a:r>
              <a:rPr lang="en-GB" sz="1000">
                <a:latin typeface="Arial" charset="0"/>
                <a:ea typeface="ＭＳ Ｐゴシック" charset="0"/>
                <a:cs typeface="Arial" charset="0"/>
              </a:rPr>
              <a:t>Nolan et al. Mayo Clinic Proceedings 2015. Source: Stefan MS, et al. he Association of Nicotine Replacement Therapy With Outcomes Among Smokers Hospitalized for a Major Surgical Procedure. Chest. 2020.</a:t>
            </a:r>
          </a:p>
        </p:txBody>
      </p:sp>
      <p:sp>
        <p:nvSpPr>
          <p:cNvPr id="10" name="Footer Placeholder 3">
            <a:extLst>
              <a:ext uri="{FF2B5EF4-FFF2-40B4-BE49-F238E27FC236}">
                <a16:creationId xmlns:a16="http://schemas.microsoft.com/office/drawing/2014/main" id="{A4C5B12D-65D5-9B0A-ADCF-A441B94DF850}"/>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478642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A4067-5AA5-A7A2-E436-76ACCBEF04A8}"/>
              </a:ext>
            </a:extLst>
          </p:cNvPr>
          <p:cNvSpPr>
            <a:spLocks noGrp="1"/>
          </p:cNvSpPr>
          <p:nvPr>
            <p:ph type="title"/>
          </p:nvPr>
        </p:nvSpPr>
        <p:spPr/>
        <p:txBody>
          <a:bodyPr/>
          <a:lstStyle/>
          <a:p>
            <a:r>
              <a:rPr lang="en-US"/>
              <a:t>Big inequalities in smoking rates</a:t>
            </a:r>
          </a:p>
        </p:txBody>
      </p:sp>
      <p:grpSp>
        <p:nvGrpSpPr>
          <p:cNvPr id="4" name="Group 3">
            <a:extLst>
              <a:ext uri="{FF2B5EF4-FFF2-40B4-BE49-F238E27FC236}">
                <a16:creationId xmlns:a16="http://schemas.microsoft.com/office/drawing/2014/main" id="{1F22FE75-6FF7-8FBD-617D-F50FCE5E5628}"/>
              </a:ext>
            </a:extLst>
          </p:cNvPr>
          <p:cNvGrpSpPr/>
          <p:nvPr/>
        </p:nvGrpSpPr>
        <p:grpSpPr>
          <a:xfrm>
            <a:off x="707866" y="1821613"/>
            <a:ext cx="3716415" cy="1819664"/>
            <a:chOff x="684213" y="1820022"/>
            <a:chExt cx="3789313" cy="2072640"/>
          </a:xfrm>
        </p:grpSpPr>
        <p:grpSp>
          <p:nvGrpSpPr>
            <p:cNvPr id="5" name="Group 4">
              <a:extLst>
                <a:ext uri="{FF2B5EF4-FFF2-40B4-BE49-F238E27FC236}">
                  <a16:creationId xmlns:a16="http://schemas.microsoft.com/office/drawing/2014/main" id="{5A9B3F9B-1C5C-A67D-ECFE-88A61108C55D}"/>
                </a:ext>
              </a:extLst>
            </p:cNvPr>
            <p:cNvGrpSpPr/>
            <p:nvPr/>
          </p:nvGrpSpPr>
          <p:grpSpPr>
            <a:xfrm>
              <a:off x="684213" y="1820022"/>
              <a:ext cx="3789313" cy="2072640"/>
              <a:chOff x="684213" y="1820022"/>
              <a:chExt cx="3789313" cy="2072640"/>
            </a:xfrm>
          </p:grpSpPr>
          <p:sp>
            <p:nvSpPr>
              <p:cNvPr id="38" name="Rounded Rectangle 37">
                <a:extLst>
                  <a:ext uri="{FF2B5EF4-FFF2-40B4-BE49-F238E27FC236}">
                    <a16:creationId xmlns:a16="http://schemas.microsoft.com/office/drawing/2014/main" id="{33F7574E-BE2A-45C5-B14B-5414E4E1736E}"/>
                  </a:ext>
                </a:extLst>
              </p:cNvPr>
              <p:cNvSpPr/>
              <p:nvPr/>
            </p:nvSpPr>
            <p:spPr bwMode="auto">
              <a:xfrm>
                <a:off x="684213" y="1820022"/>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9" name="Text Placeholder 3">
                <a:extLst>
                  <a:ext uri="{FF2B5EF4-FFF2-40B4-BE49-F238E27FC236}">
                    <a16:creationId xmlns:a16="http://schemas.microsoft.com/office/drawing/2014/main" id="{91F163F0-B27A-88EC-FD9E-4C7C89DB31E9}"/>
                  </a:ext>
                </a:extLst>
              </p:cNvPr>
              <p:cNvSpPr txBox="1">
                <a:spLocks/>
              </p:cNvSpPr>
              <p:nvPr/>
            </p:nvSpPr>
            <p:spPr>
              <a:xfrm>
                <a:off x="828515" y="2022941"/>
                <a:ext cx="3500709" cy="610743"/>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13% </a:t>
                </a:r>
                <a:r>
                  <a:rPr lang="en-US" sz="1600" b="1">
                    <a:solidFill>
                      <a:schemeClr val="accent6">
                        <a:lumMod val="50000"/>
                      </a:schemeClr>
                    </a:solidFill>
                    <a:latin typeface="Arial" panose="020B0604020202020204" pitchFamily="34" charset="0"/>
                    <a:cs typeface="Arial" panose="020B0604020202020204" pitchFamily="34" charset="0"/>
                  </a:rPr>
                  <a:t>general population </a:t>
                </a:r>
              </a:p>
            </p:txBody>
          </p:sp>
        </p:grpSp>
        <p:grpSp>
          <p:nvGrpSpPr>
            <p:cNvPr id="7" name="Group 6">
              <a:extLst>
                <a:ext uri="{FF2B5EF4-FFF2-40B4-BE49-F238E27FC236}">
                  <a16:creationId xmlns:a16="http://schemas.microsoft.com/office/drawing/2014/main" id="{CC93F8AD-E258-00C3-E10D-649CEC2C88AD}"/>
                </a:ext>
              </a:extLst>
            </p:cNvPr>
            <p:cNvGrpSpPr/>
            <p:nvPr/>
          </p:nvGrpSpPr>
          <p:grpSpPr>
            <a:xfrm>
              <a:off x="1056265" y="2889022"/>
              <a:ext cx="3045208" cy="520610"/>
              <a:chOff x="904352" y="5269323"/>
              <a:chExt cx="3045208" cy="520610"/>
            </a:xfrm>
          </p:grpSpPr>
          <p:grpSp>
            <p:nvGrpSpPr>
              <p:cNvPr id="8" name="Group 7">
                <a:extLst>
                  <a:ext uri="{FF2B5EF4-FFF2-40B4-BE49-F238E27FC236}">
                    <a16:creationId xmlns:a16="http://schemas.microsoft.com/office/drawing/2014/main" id="{1A4A8641-C0E3-1B32-9E82-8282F3E45AEC}"/>
                  </a:ext>
                </a:extLst>
              </p:cNvPr>
              <p:cNvGrpSpPr/>
              <p:nvPr/>
            </p:nvGrpSpPr>
            <p:grpSpPr>
              <a:xfrm>
                <a:off x="904352" y="5269323"/>
                <a:ext cx="255150" cy="520610"/>
                <a:chOff x="4204393" y="2097098"/>
                <a:chExt cx="420137" cy="857250"/>
              </a:xfrm>
            </p:grpSpPr>
            <p:sp>
              <p:nvSpPr>
                <p:cNvPr id="36" name="Freeform 35">
                  <a:extLst>
                    <a:ext uri="{FF2B5EF4-FFF2-40B4-BE49-F238E27FC236}">
                      <a16:creationId xmlns:a16="http://schemas.microsoft.com/office/drawing/2014/main" id="{A6A9C221-8642-169F-A128-CAEBB073834F}"/>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45E1CDEE-874C-1C27-3C77-C057517C3A7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 name="Group 8">
                <a:extLst>
                  <a:ext uri="{FF2B5EF4-FFF2-40B4-BE49-F238E27FC236}">
                    <a16:creationId xmlns:a16="http://schemas.microsoft.com/office/drawing/2014/main" id="{C5C3C29D-0A6E-1CD7-40A5-9288084CE140}"/>
                  </a:ext>
                </a:extLst>
              </p:cNvPr>
              <p:cNvGrpSpPr/>
              <p:nvPr/>
            </p:nvGrpSpPr>
            <p:grpSpPr>
              <a:xfrm>
                <a:off x="1214708" y="5269323"/>
                <a:ext cx="254520" cy="520610"/>
                <a:chOff x="4783193" y="2097098"/>
                <a:chExt cx="419100" cy="857250"/>
              </a:xfrm>
            </p:grpSpPr>
            <p:sp>
              <p:nvSpPr>
                <p:cNvPr id="34" name="Freeform 33">
                  <a:extLst>
                    <a:ext uri="{FF2B5EF4-FFF2-40B4-BE49-F238E27FC236}">
                      <a16:creationId xmlns:a16="http://schemas.microsoft.com/office/drawing/2014/main" id="{0AB1B635-844A-9B5A-399D-BA37CD472E5F}"/>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45DAAE2A-F3E4-229E-E6F4-9E067336EB3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0" name="Group 9">
                <a:extLst>
                  <a:ext uri="{FF2B5EF4-FFF2-40B4-BE49-F238E27FC236}">
                    <a16:creationId xmlns:a16="http://schemas.microsoft.com/office/drawing/2014/main" id="{0844DFA0-1CEC-95BA-B176-6C30815FBD63}"/>
                  </a:ext>
                </a:extLst>
              </p:cNvPr>
              <p:cNvGrpSpPr/>
              <p:nvPr/>
            </p:nvGrpSpPr>
            <p:grpSpPr>
              <a:xfrm>
                <a:off x="1524434" y="5269323"/>
                <a:ext cx="255150" cy="520610"/>
                <a:chOff x="4204393" y="2097098"/>
                <a:chExt cx="420137" cy="857250"/>
              </a:xfrm>
            </p:grpSpPr>
            <p:sp>
              <p:nvSpPr>
                <p:cNvPr id="32" name="Freeform 31">
                  <a:extLst>
                    <a:ext uri="{FF2B5EF4-FFF2-40B4-BE49-F238E27FC236}">
                      <a16:creationId xmlns:a16="http://schemas.microsoft.com/office/drawing/2014/main" id="{07192042-44CA-41B9-1068-9D42A176CED1}"/>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E3F80E62-7566-199F-E612-B56EE64FE5C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1" name="Group 10">
                <a:extLst>
                  <a:ext uri="{FF2B5EF4-FFF2-40B4-BE49-F238E27FC236}">
                    <a16:creationId xmlns:a16="http://schemas.microsoft.com/office/drawing/2014/main" id="{81FE5088-54EA-C58A-F805-D0B73B72124B}"/>
                  </a:ext>
                </a:extLst>
              </p:cNvPr>
              <p:cNvGrpSpPr/>
              <p:nvPr/>
            </p:nvGrpSpPr>
            <p:grpSpPr>
              <a:xfrm>
                <a:off x="1834790" y="5269323"/>
                <a:ext cx="254520" cy="520610"/>
                <a:chOff x="4783193" y="2097098"/>
                <a:chExt cx="419100" cy="857250"/>
              </a:xfrm>
            </p:grpSpPr>
            <p:sp>
              <p:nvSpPr>
                <p:cNvPr id="30" name="Freeform 29">
                  <a:extLst>
                    <a:ext uri="{FF2B5EF4-FFF2-40B4-BE49-F238E27FC236}">
                      <a16:creationId xmlns:a16="http://schemas.microsoft.com/office/drawing/2014/main" id="{91A4959D-FA02-3932-0548-4E1EFAD23B3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29BB753A-E1A0-9A97-4984-93777F1D15A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2" name="Group 11">
                <a:extLst>
                  <a:ext uri="{FF2B5EF4-FFF2-40B4-BE49-F238E27FC236}">
                    <a16:creationId xmlns:a16="http://schemas.microsoft.com/office/drawing/2014/main" id="{DBE307F4-7FA2-AF9E-AC97-446911AAEEC2}"/>
                  </a:ext>
                </a:extLst>
              </p:cNvPr>
              <p:cNvGrpSpPr/>
              <p:nvPr/>
            </p:nvGrpSpPr>
            <p:grpSpPr>
              <a:xfrm>
                <a:off x="2144516" y="5269323"/>
                <a:ext cx="255150" cy="520610"/>
                <a:chOff x="4204393" y="2097098"/>
                <a:chExt cx="420137" cy="857250"/>
              </a:xfrm>
            </p:grpSpPr>
            <p:sp>
              <p:nvSpPr>
                <p:cNvPr id="28" name="Freeform 27">
                  <a:extLst>
                    <a:ext uri="{FF2B5EF4-FFF2-40B4-BE49-F238E27FC236}">
                      <a16:creationId xmlns:a16="http://schemas.microsoft.com/office/drawing/2014/main" id="{96EBCC94-CB20-8FDA-22D2-DCE8CD0168C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7CDDD5E6-135F-992A-2441-2A56DFB8AC02}"/>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3" name="Group 12">
                <a:extLst>
                  <a:ext uri="{FF2B5EF4-FFF2-40B4-BE49-F238E27FC236}">
                    <a16:creationId xmlns:a16="http://schemas.microsoft.com/office/drawing/2014/main" id="{05D52B52-E670-975F-E198-85B9A561BB13}"/>
                  </a:ext>
                </a:extLst>
              </p:cNvPr>
              <p:cNvGrpSpPr/>
              <p:nvPr/>
            </p:nvGrpSpPr>
            <p:grpSpPr>
              <a:xfrm>
                <a:off x="2454872" y="5269323"/>
                <a:ext cx="254520" cy="520610"/>
                <a:chOff x="4783193" y="2097098"/>
                <a:chExt cx="419100" cy="857250"/>
              </a:xfrm>
            </p:grpSpPr>
            <p:sp>
              <p:nvSpPr>
                <p:cNvPr id="26" name="Freeform 25">
                  <a:extLst>
                    <a:ext uri="{FF2B5EF4-FFF2-40B4-BE49-F238E27FC236}">
                      <a16:creationId xmlns:a16="http://schemas.microsoft.com/office/drawing/2014/main" id="{59E42233-920F-7815-2B73-72DA0656665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B8AA61E4-F31F-4269-0C16-85A34637DE1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4" name="Group 13">
                <a:extLst>
                  <a:ext uri="{FF2B5EF4-FFF2-40B4-BE49-F238E27FC236}">
                    <a16:creationId xmlns:a16="http://schemas.microsoft.com/office/drawing/2014/main" id="{13D244F5-2D3D-D629-A47E-98B0D0ADEF1C}"/>
                  </a:ext>
                </a:extLst>
              </p:cNvPr>
              <p:cNvGrpSpPr/>
              <p:nvPr/>
            </p:nvGrpSpPr>
            <p:grpSpPr>
              <a:xfrm>
                <a:off x="2764598" y="5269323"/>
                <a:ext cx="255150" cy="520610"/>
                <a:chOff x="4204393" y="2097098"/>
                <a:chExt cx="420137" cy="857250"/>
              </a:xfrm>
            </p:grpSpPr>
            <p:sp>
              <p:nvSpPr>
                <p:cNvPr id="24" name="Freeform 23">
                  <a:extLst>
                    <a:ext uri="{FF2B5EF4-FFF2-40B4-BE49-F238E27FC236}">
                      <a16:creationId xmlns:a16="http://schemas.microsoft.com/office/drawing/2014/main" id="{0A0D769B-3A3D-EAB3-AAD1-768AAC1A928A}"/>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4F6224B-0202-7D73-F717-2BDFDA498E83}"/>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5" name="Group 14">
                <a:extLst>
                  <a:ext uri="{FF2B5EF4-FFF2-40B4-BE49-F238E27FC236}">
                    <a16:creationId xmlns:a16="http://schemas.microsoft.com/office/drawing/2014/main" id="{084DF265-BE5F-E6D1-4C2D-46F70DEFDAFB}"/>
                  </a:ext>
                </a:extLst>
              </p:cNvPr>
              <p:cNvGrpSpPr/>
              <p:nvPr/>
            </p:nvGrpSpPr>
            <p:grpSpPr>
              <a:xfrm>
                <a:off x="3074954" y="5269323"/>
                <a:ext cx="254520" cy="520610"/>
                <a:chOff x="4783193" y="2097098"/>
                <a:chExt cx="419100" cy="857250"/>
              </a:xfrm>
            </p:grpSpPr>
            <p:sp>
              <p:nvSpPr>
                <p:cNvPr id="22" name="Freeform 21">
                  <a:extLst>
                    <a:ext uri="{FF2B5EF4-FFF2-40B4-BE49-F238E27FC236}">
                      <a16:creationId xmlns:a16="http://schemas.microsoft.com/office/drawing/2014/main" id="{EED3824A-3D41-C4C9-3843-3A4B396F824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89B678A8-7F00-A62F-E859-51395C3AFF9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16" name="Group 15">
                <a:extLst>
                  <a:ext uri="{FF2B5EF4-FFF2-40B4-BE49-F238E27FC236}">
                    <a16:creationId xmlns:a16="http://schemas.microsoft.com/office/drawing/2014/main" id="{8D5D0192-F6E8-B7DD-CCFB-06DA329DFBDB}"/>
                  </a:ext>
                </a:extLst>
              </p:cNvPr>
              <p:cNvGrpSpPr/>
              <p:nvPr/>
            </p:nvGrpSpPr>
            <p:grpSpPr>
              <a:xfrm>
                <a:off x="3384680" y="5269323"/>
                <a:ext cx="255150" cy="520610"/>
                <a:chOff x="4204393" y="2097098"/>
                <a:chExt cx="420137" cy="857250"/>
              </a:xfrm>
            </p:grpSpPr>
            <p:sp>
              <p:nvSpPr>
                <p:cNvPr id="20" name="Freeform 19">
                  <a:extLst>
                    <a:ext uri="{FF2B5EF4-FFF2-40B4-BE49-F238E27FC236}">
                      <a16:creationId xmlns:a16="http://schemas.microsoft.com/office/drawing/2014/main" id="{50B7221F-0ACC-43E6-C414-818B644A4A58}"/>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49BD537-DC26-EC57-E891-97AB476DB26C}"/>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7" name="Group 16">
                <a:extLst>
                  <a:ext uri="{FF2B5EF4-FFF2-40B4-BE49-F238E27FC236}">
                    <a16:creationId xmlns:a16="http://schemas.microsoft.com/office/drawing/2014/main" id="{280BFEA9-51E3-4A55-63E0-884F357367B4}"/>
                  </a:ext>
                </a:extLst>
              </p:cNvPr>
              <p:cNvGrpSpPr/>
              <p:nvPr/>
            </p:nvGrpSpPr>
            <p:grpSpPr>
              <a:xfrm>
                <a:off x="3695040" y="5269323"/>
                <a:ext cx="254520" cy="520610"/>
                <a:chOff x="4783193" y="2097098"/>
                <a:chExt cx="419100" cy="857250"/>
              </a:xfrm>
            </p:grpSpPr>
            <p:sp>
              <p:nvSpPr>
                <p:cNvPr id="18" name="Freeform 17">
                  <a:extLst>
                    <a:ext uri="{FF2B5EF4-FFF2-40B4-BE49-F238E27FC236}">
                      <a16:creationId xmlns:a16="http://schemas.microsoft.com/office/drawing/2014/main" id="{429688D9-832B-950F-1092-53552F26D63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B8E6C5B5-433F-2ED8-4C4C-89C9A88B2BB0}"/>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grpSp>
        <p:nvGrpSpPr>
          <p:cNvPr id="40" name="Group 39">
            <a:extLst>
              <a:ext uri="{FF2B5EF4-FFF2-40B4-BE49-F238E27FC236}">
                <a16:creationId xmlns:a16="http://schemas.microsoft.com/office/drawing/2014/main" id="{876C2DAB-32AC-E117-82A5-AD17524CDD16}"/>
              </a:ext>
            </a:extLst>
          </p:cNvPr>
          <p:cNvGrpSpPr/>
          <p:nvPr/>
        </p:nvGrpSpPr>
        <p:grpSpPr>
          <a:xfrm>
            <a:off x="4630158" y="1824269"/>
            <a:ext cx="3716416" cy="1819664"/>
            <a:chOff x="4652194" y="1820022"/>
            <a:chExt cx="3789313" cy="2072640"/>
          </a:xfrm>
        </p:grpSpPr>
        <p:grpSp>
          <p:nvGrpSpPr>
            <p:cNvPr id="41" name="Group 40">
              <a:extLst>
                <a:ext uri="{FF2B5EF4-FFF2-40B4-BE49-F238E27FC236}">
                  <a16:creationId xmlns:a16="http://schemas.microsoft.com/office/drawing/2014/main" id="{ED5BDFE1-3B74-F34E-27E5-15A03CE9031E}"/>
                </a:ext>
              </a:extLst>
            </p:cNvPr>
            <p:cNvGrpSpPr/>
            <p:nvPr/>
          </p:nvGrpSpPr>
          <p:grpSpPr>
            <a:xfrm>
              <a:off x="4652194" y="1820022"/>
              <a:ext cx="3789313" cy="2072640"/>
              <a:chOff x="4652194" y="1820022"/>
              <a:chExt cx="3789313" cy="2072640"/>
            </a:xfrm>
          </p:grpSpPr>
          <p:sp>
            <p:nvSpPr>
              <p:cNvPr id="73" name="Rounded Rectangle 72">
                <a:extLst>
                  <a:ext uri="{FF2B5EF4-FFF2-40B4-BE49-F238E27FC236}">
                    <a16:creationId xmlns:a16="http://schemas.microsoft.com/office/drawing/2014/main" id="{16033AA1-BA0F-17BF-0CE6-378DFDEC1C09}"/>
                  </a:ext>
                </a:extLst>
              </p:cNvPr>
              <p:cNvSpPr/>
              <p:nvPr/>
            </p:nvSpPr>
            <p:spPr bwMode="auto">
              <a:xfrm>
                <a:off x="4652194" y="1820022"/>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4" name="Text Placeholder 3">
                <a:extLst>
                  <a:ext uri="{FF2B5EF4-FFF2-40B4-BE49-F238E27FC236}">
                    <a16:creationId xmlns:a16="http://schemas.microsoft.com/office/drawing/2014/main" id="{D40DC16D-8760-9555-D90A-FE44522CB9D6}"/>
                  </a:ext>
                </a:extLst>
              </p:cNvPr>
              <p:cNvSpPr txBox="1">
                <a:spLocks/>
              </p:cNvSpPr>
              <p:nvPr/>
            </p:nvSpPr>
            <p:spPr>
              <a:xfrm>
                <a:off x="4837653" y="2022941"/>
                <a:ext cx="3477832" cy="610743"/>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40% </a:t>
                </a:r>
                <a:r>
                  <a:rPr lang="en-US" sz="1600" b="1">
                    <a:solidFill>
                      <a:schemeClr val="accent6">
                        <a:lumMod val="50000"/>
                      </a:schemeClr>
                    </a:solidFill>
                    <a:latin typeface="Arial" panose="020B0604020202020204" pitchFamily="34" charset="0"/>
                    <a:cs typeface="Arial" panose="020B0604020202020204" pitchFamily="34" charset="0"/>
                  </a:rPr>
                  <a:t>severe mental illness </a:t>
                </a:r>
              </a:p>
            </p:txBody>
          </p:sp>
        </p:grpSp>
        <p:grpSp>
          <p:nvGrpSpPr>
            <p:cNvPr id="42" name="Group 41">
              <a:extLst>
                <a:ext uri="{FF2B5EF4-FFF2-40B4-BE49-F238E27FC236}">
                  <a16:creationId xmlns:a16="http://schemas.microsoft.com/office/drawing/2014/main" id="{AE161236-9B11-E898-B7F0-D3E183BB05B6}"/>
                </a:ext>
              </a:extLst>
            </p:cNvPr>
            <p:cNvGrpSpPr/>
            <p:nvPr/>
          </p:nvGrpSpPr>
          <p:grpSpPr>
            <a:xfrm>
              <a:off x="5024241" y="2889022"/>
              <a:ext cx="3063493" cy="520610"/>
              <a:chOff x="886067" y="5269323"/>
              <a:chExt cx="3063493" cy="520610"/>
            </a:xfrm>
          </p:grpSpPr>
          <p:grpSp>
            <p:nvGrpSpPr>
              <p:cNvPr id="43" name="Group 42">
                <a:extLst>
                  <a:ext uri="{FF2B5EF4-FFF2-40B4-BE49-F238E27FC236}">
                    <a16:creationId xmlns:a16="http://schemas.microsoft.com/office/drawing/2014/main" id="{DDCB686F-CBF5-5FE7-A085-009A958A761E}"/>
                  </a:ext>
                </a:extLst>
              </p:cNvPr>
              <p:cNvGrpSpPr/>
              <p:nvPr/>
            </p:nvGrpSpPr>
            <p:grpSpPr>
              <a:xfrm>
                <a:off x="886067" y="5269323"/>
                <a:ext cx="255150" cy="520610"/>
                <a:chOff x="4174303" y="2097098"/>
                <a:chExt cx="420139" cy="857250"/>
              </a:xfrm>
            </p:grpSpPr>
            <p:sp>
              <p:nvSpPr>
                <p:cNvPr id="71" name="Freeform 70">
                  <a:extLst>
                    <a:ext uri="{FF2B5EF4-FFF2-40B4-BE49-F238E27FC236}">
                      <a16:creationId xmlns:a16="http://schemas.microsoft.com/office/drawing/2014/main" id="{541F0436-272C-94A3-D022-61CC5C8F0735}"/>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56E46DBC-1ADA-9CB9-6F60-D8AA62A79D48}"/>
                    </a:ext>
                  </a:extLst>
                </p:cNvPr>
                <p:cNvSpPr/>
                <p:nvPr/>
              </p:nvSpPr>
              <p:spPr>
                <a:xfrm>
                  <a:off x="4174303" y="2268547"/>
                  <a:ext cx="420139" cy="685801"/>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4" name="Group 43">
                <a:extLst>
                  <a:ext uri="{FF2B5EF4-FFF2-40B4-BE49-F238E27FC236}">
                    <a16:creationId xmlns:a16="http://schemas.microsoft.com/office/drawing/2014/main" id="{7F47113E-CAA3-5299-3D4A-9203175D7B84}"/>
                  </a:ext>
                </a:extLst>
              </p:cNvPr>
              <p:cNvGrpSpPr/>
              <p:nvPr/>
            </p:nvGrpSpPr>
            <p:grpSpPr>
              <a:xfrm>
                <a:off x="1214712" y="5269323"/>
                <a:ext cx="254521" cy="520610"/>
                <a:chOff x="4783194" y="2097098"/>
                <a:chExt cx="419101" cy="857250"/>
              </a:xfrm>
            </p:grpSpPr>
            <p:sp>
              <p:nvSpPr>
                <p:cNvPr id="69" name="Freeform 68">
                  <a:extLst>
                    <a:ext uri="{FF2B5EF4-FFF2-40B4-BE49-F238E27FC236}">
                      <a16:creationId xmlns:a16="http://schemas.microsoft.com/office/drawing/2014/main" id="{29A8C755-AC5C-F434-E608-2462B02FDD9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DC8BCB99-28AD-3A62-8E6C-A5E17522C0D5}"/>
                    </a:ext>
                  </a:extLst>
                </p:cNvPr>
                <p:cNvSpPr/>
                <p:nvPr/>
              </p:nvSpPr>
              <p:spPr>
                <a:xfrm>
                  <a:off x="4783194" y="2268547"/>
                  <a:ext cx="419101" cy="685801"/>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45" name="Group 44">
                <a:extLst>
                  <a:ext uri="{FF2B5EF4-FFF2-40B4-BE49-F238E27FC236}">
                    <a16:creationId xmlns:a16="http://schemas.microsoft.com/office/drawing/2014/main" id="{144047FB-50B9-AC11-6173-7CE7662DC99E}"/>
                  </a:ext>
                </a:extLst>
              </p:cNvPr>
              <p:cNvGrpSpPr/>
              <p:nvPr/>
            </p:nvGrpSpPr>
            <p:grpSpPr>
              <a:xfrm>
                <a:off x="1524434" y="5269323"/>
                <a:ext cx="255150" cy="520610"/>
                <a:chOff x="4204393" y="2097098"/>
                <a:chExt cx="420137" cy="857250"/>
              </a:xfrm>
            </p:grpSpPr>
            <p:sp>
              <p:nvSpPr>
                <p:cNvPr id="67" name="Freeform 66">
                  <a:extLst>
                    <a:ext uri="{FF2B5EF4-FFF2-40B4-BE49-F238E27FC236}">
                      <a16:creationId xmlns:a16="http://schemas.microsoft.com/office/drawing/2014/main" id="{0CFF6425-C7E1-F555-08B5-14C4AD5C5B1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DA4A09B1-2359-8AED-D6E0-6B40C09D45A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6" name="Group 45">
                <a:extLst>
                  <a:ext uri="{FF2B5EF4-FFF2-40B4-BE49-F238E27FC236}">
                    <a16:creationId xmlns:a16="http://schemas.microsoft.com/office/drawing/2014/main" id="{8052F638-9E99-4175-551C-87CCB30C7159}"/>
                  </a:ext>
                </a:extLst>
              </p:cNvPr>
              <p:cNvGrpSpPr/>
              <p:nvPr/>
            </p:nvGrpSpPr>
            <p:grpSpPr>
              <a:xfrm>
                <a:off x="1834790" y="5269323"/>
                <a:ext cx="254520" cy="520610"/>
                <a:chOff x="4783193" y="2097098"/>
                <a:chExt cx="419100" cy="857250"/>
              </a:xfrm>
            </p:grpSpPr>
            <p:sp>
              <p:nvSpPr>
                <p:cNvPr id="65" name="Freeform 64">
                  <a:extLst>
                    <a:ext uri="{FF2B5EF4-FFF2-40B4-BE49-F238E27FC236}">
                      <a16:creationId xmlns:a16="http://schemas.microsoft.com/office/drawing/2014/main" id="{21C3511C-74C7-1611-2C67-20944C91213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CB8F1FBC-8952-E5A3-3C8E-3D20C018723A}"/>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47" name="Group 46">
                <a:extLst>
                  <a:ext uri="{FF2B5EF4-FFF2-40B4-BE49-F238E27FC236}">
                    <a16:creationId xmlns:a16="http://schemas.microsoft.com/office/drawing/2014/main" id="{B7CB230B-FA2D-D2DF-E654-B8A36866010A}"/>
                  </a:ext>
                </a:extLst>
              </p:cNvPr>
              <p:cNvGrpSpPr/>
              <p:nvPr/>
            </p:nvGrpSpPr>
            <p:grpSpPr>
              <a:xfrm>
                <a:off x="2144516" y="5269323"/>
                <a:ext cx="255150" cy="520610"/>
                <a:chOff x="4204393" y="2097098"/>
                <a:chExt cx="420137" cy="857250"/>
              </a:xfrm>
            </p:grpSpPr>
            <p:sp>
              <p:nvSpPr>
                <p:cNvPr id="63" name="Freeform 62">
                  <a:extLst>
                    <a:ext uri="{FF2B5EF4-FFF2-40B4-BE49-F238E27FC236}">
                      <a16:creationId xmlns:a16="http://schemas.microsoft.com/office/drawing/2014/main" id="{36D8F4E5-E3CF-B5E0-4633-03AEB7E6DAA6}"/>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051D39"/>
                </a:solidFill>
                <a:ln w="9525"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D57D4D53-5B29-D1F5-2074-B5CE716EBD25}"/>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rgbClr val="051D39"/>
                </a:solidFill>
                <a:ln w="9525" cap="flat">
                  <a:noFill/>
                  <a:prstDash val="solid"/>
                  <a:miter/>
                </a:ln>
              </p:spPr>
              <p:txBody>
                <a:bodyPr rtlCol="0" anchor="ctr"/>
                <a:lstStyle/>
                <a:p>
                  <a:endParaRPr lang="en-US"/>
                </a:p>
              </p:txBody>
            </p:sp>
          </p:grpSp>
          <p:grpSp>
            <p:nvGrpSpPr>
              <p:cNvPr id="48" name="Group 47">
                <a:extLst>
                  <a:ext uri="{FF2B5EF4-FFF2-40B4-BE49-F238E27FC236}">
                    <a16:creationId xmlns:a16="http://schemas.microsoft.com/office/drawing/2014/main" id="{87B61EA7-42DF-F5D5-2098-183347423B77}"/>
                  </a:ext>
                </a:extLst>
              </p:cNvPr>
              <p:cNvGrpSpPr/>
              <p:nvPr/>
            </p:nvGrpSpPr>
            <p:grpSpPr>
              <a:xfrm>
                <a:off x="2454877" y="5269323"/>
                <a:ext cx="254521" cy="520610"/>
                <a:chOff x="4783193" y="2097098"/>
                <a:chExt cx="419101" cy="857250"/>
              </a:xfrm>
            </p:grpSpPr>
            <p:sp>
              <p:nvSpPr>
                <p:cNvPr id="61" name="Freeform 60">
                  <a:extLst>
                    <a:ext uri="{FF2B5EF4-FFF2-40B4-BE49-F238E27FC236}">
                      <a16:creationId xmlns:a16="http://schemas.microsoft.com/office/drawing/2014/main" id="{72062CD5-CE68-30E7-BA02-A48E1933959B}"/>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051D39"/>
                </a:solidFill>
                <a:ln w="9525"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D0DCBD1A-9D0D-6907-5E3D-946971201F8B}"/>
                    </a:ext>
                  </a:extLst>
                </p:cNvPr>
                <p:cNvSpPr/>
                <p:nvPr/>
              </p:nvSpPr>
              <p:spPr>
                <a:xfrm>
                  <a:off x="4783193" y="2268547"/>
                  <a:ext cx="419101" cy="685801"/>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rgbClr val="051D39"/>
                </a:solidFill>
                <a:ln w="9525" cap="flat">
                  <a:noFill/>
                  <a:prstDash val="solid"/>
                  <a:miter/>
                </a:ln>
              </p:spPr>
              <p:txBody>
                <a:bodyPr rtlCol="0" anchor="ctr"/>
                <a:lstStyle/>
                <a:p>
                  <a:endParaRPr lang="en-US"/>
                </a:p>
              </p:txBody>
            </p:sp>
          </p:grpSp>
          <p:grpSp>
            <p:nvGrpSpPr>
              <p:cNvPr id="49" name="Group 48">
                <a:extLst>
                  <a:ext uri="{FF2B5EF4-FFF2-40B4-BE49-F238E27FC236}">
                    <a16:creationId xmlns:a16="http://schemas.microsoft.com/office/drawing/2014/main" id="{C3870FB1-F5B6-64DB-3A32-01A7BC38DF11}"/>
                  </a:ext>
                </a:extLst>
              </p:cNvPr>
              <p:cNvGrpSpPr/>
              <p:nvPr/>
            </p:nvGrpSpPr>
            <p:grpSpPr>
              <a:xfrm>
                <a:off x="2764598" y="5269323"/>
                <a:ext cx="255150" cy="520610"/>
                <a:chOff x="4204393" y="2097098"/>
                <a:chExt cx="420137" cy="857250"/>
              </a:xfrm>
            </p:grpSpPr>
            <p:sp>
              <p:nvSpPr>
                <p:cNvPr id="59" name="Freeform 58">
                  <a:extLst>
                    <a:ext uri="{FF2B5EF4-FFF2-40B4-BE49-F238E27FC236}">
                      <a16:creationId xmlns:a16="http://schemas.microsoft.com/office/drawing/2014/main" id="{45374AB2-48CA-7D3C-EAC6-A5C309FA95B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C586BA27-F805-543F-36CD-160FC7D927E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50" name="Group 49">
                <a:extLst>
                  <a:ext uri="{FF2B5EF4-FFF2-40B4-BE49-F238E27FC236}">
                    <a16:creationId xmlns:a16="http://schemas.microsoft.com/office/drawing/2014/main" id="{1D31C353-C000-D05C-1922-3CF5991EB200}"/>
                  </a:ext>
                </a:extLst>
              </p:cNvPr>
              <p:cNvGrpSpPr/>
              <p:nvPr/>
            </p:nvGrpSpPr>
            <p:grpSpPr>
              <a:xfrm>
                <a:off x="3074954" y="5269323"/>
                <a:ext cx="254520" cy="520610"/>
                <a:chOff x="4783193" y="2097098"/>
                <a:chExt cx="419100" cy="857250"/>
              </a:xfrm>
            </p:grpSpPr>
            <p:sp>
              <p:nvSpPr>
                <p:cNvPr id="57" name="Freeform 56">
                  <a:extLst>
                    <a:ext uri="{FF2B5EF4-FFF2-40B4-BE49-F238E27FC236}">
                      <a16:creationId xmlns:a16="http://schemas.microsoft.com/office/drawing/2014/main" id="{4613DF0D-5EF2-D773-A3C8-40D60531B64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72EC9E5-C861-97B3-BB2F-F81E0F5EBE3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51" name="Group 50">
                <a:extLst>
                  <a:ext uri="{FF2B5EF4-FFF2-40B4-BE49-F238E27FC236}">
                    <a16:creationId xmlns:a16="http://schemas.microsoft.com/office/drawing/2014/main" id="{360424FD-E587-6200-C907-DB84328A0F24}"/>
                  </a:ext>
                </a:extLst>
              </p:cNvPr>
              <p:cNvGrpSpPr/>
              <p:nvPr/>
            </p:nvGrpSpPr>
            <p:grpSpPr>
              <a:xfrm>
                <a:off x="3384680" y="5269323"/>
                <a:ext cx="255150" cy="520610"/>
                <a:chOff x="4204393" y="2097098"/>
                <a:chExt cx="420137" cy="857250"/>
              </a:xfrm>
            </p:grpSpPr>
            <p:sp>
              <p:nvSpPr>
                <p:cNvPr id="55" name="Freeform 54">
                  <a:extLst>
                    <a:ext uri="{FF2B5EF4-FFF2-40B4-BE49-F238E27FC236}">
                      <a16:creationId xmlns:a16="http://schemas.microsoft.com/office/drawing/2014/main" id="{97A8BF86-E340-A997-BB72-C9390202648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BD01EEA3-10D1-BF84-ECA2-A6FE0F175E5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52" name="Group 51">
                <a:extLst>
                  <a:ext uri="{FF2B5EF4-FFF2-40B4-BE49-F238E27FC236}">
                    <a16:creationId xmlns:a16="http://schemas.microsoft.com/office/drawing/2014/main" id="{8210B0E4-595C-AD57-591F-5128E7D140FE}"/>
                  </a:ext>
                </a:extLst>
              </p:cNvPr>
              <p:cNvGrpSpPr/>
              <p:nvPr/>
            </p:nvGrpSpPr>
            <p:grpSpPr>
              <a:xfrm>
                <a:off x="3695040" y="5269323"/>
                <a:ext cx="254520" cy="520610"/>
                <a:chOff x="4783193" y="2097098"/>
                <a:chExt cx="419100" cy="857250"/>
              </a:xfrm>
            </p:grpSpPr>
            <p:sp>
              <p:nvSpPr>
                <p:cNvPr id="53" name="Freeform 52">
                  <a:extLst>
                    <a:ext uri="{FF2B5EF4-FFF2-40B4-BE49-F238E27FC236}">
                      <a16:creationId xmlns:a16="http://schemas.microsoft.com/office/drawing/2014/main" id="{591B0426-3ABB-5AB3-280F-91A91AFD82E2}"/>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94918737-A12D-967F-A3D6-7FDF312FEB9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sp>
        <p:nvSpPr>
          <p:cNvPr id="75" name="Title 1">
            <a:extLst>
              <a:ext uri="{FF2B5EF4-FFF2-40B4-BE49-F238E27FC236}">
                <a16:creationId xmlns:a16="http://schemas.microsoft.com/office/drawing/2014/main" id="{3ADE606B-F35F-5EF2-AE7E-2C5DD0DD3B76}"/>
              </a:ext>
            </a:extLst>
          </p:cNvPr>
          <p:cNvSpPr txBox="1">
            <a:spLocks/>
          </p:cNvSpPr>
          <p:nvPr/>
        </p:nvSpPr>
        <p:spPr bwMode="auto">
          <a:xfrm>
            <a:off x="-2706543" y="3507036"/>
            <a:ext cx="7200900" cy="1314159"/>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115888" algn="ctr">
              <a:lnSpc>
                <a:spcPts val="3200"/>
              </a:lnSpc>
            </a:pPr>
            <a:endParaRPr lang="en-US" sz="2600">
              <a:effectLst>
                <a:glow>
                  <a:schemeClr val="bg1">
                    <a:alpha val="70000"/>
                  </a:schemeClr>
                </a:glow>
              </a:effectLst>
              <a:latin typeface="Arial" panose="020B0604020202020204" pitchFamily="34" charset="0"/>
              <a:cs typeface="Arial" panose="020B0604020202020204" pitchFamily="34" charset="0"/>
            </a:endParaRPr>
          </a:p>
        </p:txBody>
      </p:sp>
      <p:grpSp>
        <p:nvGrpSpPr>
          <p:cNvPr id="76" name="Group 75">
            <a:extLst>
              <a:ext uri="{FF2B5EF4-FFF2-40B4-BE49-F238E27FC236}">
                <a16:creationId xmlns:a16="http://schemas.microsoft.com/office/drawing/2014/main" id="{E6A3936C-6D98-E776-E569-0F2D14A84939}"/>
              </a:ext>
            </a:extLst>
          </p:cNvPr>
          <p:cNvGrpSpPr/>
          <p:nvPr/>
        </p:nvGrpSpPr>
        <p:grpSpPr>
          <a:xfrm>
            <a:off x="629560" y="3980995"/>
            <a:ext cx="7791332" cy="1871602"/>
            <a:chOff x="655075" y="4088882"/>
            <a:chExt cx="7775574" cy="2072640"/>
          </a:xfrm>
        </p:grpSpPr>
        <p:grpSp>
          <p:nvGrpSpPr>
            <p:cNvPr id="77" name="Group 76">
              <a:extLst>
                <a:ext uri="{FF2B5EF4-FFF2-40B4-BE49-F238E27FC236}">
                  <a16:creationId xmlns:a16="http://schemas.microsoft.com/office/drawing/2014/main" id="{1F9224EA-EAEC-4799-1F4D-B6D6E5104129}"/>
                </a:ext>
              </a:extLst>
            </p:cNvPr>
            <p:cNvGrpSpPr/>
            <p:nvPr/>
          </p:nvGrpSpPr>
          <p:grpSpPr>
            <a:xfrm>
              <a:off x="655075" y="4088882"/>
              <a:ext cx="7775574" cy="2072640"/>
              <a:chOff x="655075" y="4088882"/>
              <a:chExt cx="7775574" cy="2072640"/>
            </a:xfrm>
          </p:grpSpPr>
          <p:sp>
            <p:nvSpPr>
              <p:cNvPr id="111" name="Rounded Rectangle 110">
                <a:extLst>
                  <a:ext uri="{FF2B5EF4-FFF2-40B4-BE49-F238E27FC236}">
                    <a16:creationId xmlns:a16="http://schemas.microsoft.com/office/drawing/2014/main" id="{A6AA8270-0593-FDA8-76EE-9F8581179593}"/>
                  </a:ext>
                </a:extLst>
              </p:cNvPr>
              <p:cNvSpPr/>
              <p:nvPr/>
            </p:nvSpPr>
            <p:spPr bwMode="auto">
              <a:xfrm>
                <a:off x="655075" y="4088882"/>
                <a:ext cx="7775574"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12" name="Text Placeholder 3">
                <a:extLst>
                  <a:ext uri="{FF2B5EF4-FFF2-40B4-BE49-F238E27FC236}">
                    <a16:creationId xmlns:a16="http://schemas.microsoft.com/office/drawing/2014/main" id="{6B069B81-05E3-57C2-0FC8-C8FF9AE32261}"/>
                  </a:ext>
                </a:extLst>
              </p:cNvPr>
              <p:cNvSpPr txBox="1">
                <a:spLocks/>
              </p:cNvSpPr>
              <p:nvPr/>
            </p:nvSpPr>
            <p:spPr>
              <a:xfrm>
                <a:off x="1275195" y="4240652"/>
                <a:ext cx="2749183" cy="1658769"/>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70% </a:t>
                </a:r>
              </a:p>
              <a:p>
                <a:pPr marL="0" indent="0" algn="ctr">
                  <a:lnSpc>
                    <a:spcPts val="2200"/>
                  </a:lnSpc>
                  <a:spcBef>
                    <a:spcPts val="0"/>
                  </a:spcBef>
                  <a:spcAft>
                    <a:spcPts val="0"/>
                  </a:spcAft>
                  <a:buNone/>
                </a:pPr>
                <a:r>
                  <a:rPr lang="en-US" sz="1600" b="1">
                    <a:solidFill>
                      <a:schemeClr val="accent6">
                        <a:lumMod val="50000"/>
                      </a:schemeClr>
                    </a:solidFill>
                    <a:latin typeface="Arial" panose="020B0604020202020204" pitchFamily="34" charset="0"/>
                    <a:cs typeface="Arial" panose="020B0604020202020204" pitchFamily="34" charset="0"/>
                  </a:rPr>
                  <a:t>Schizophrenia </a:t>
                </a:r>
                <a:br>
                  <a:rPr lang="en-US" sz="1600" b="1">
                    <a:solidFill>
                      <a:schemeClr val="accent6">
                        <a:lumMod val="50000"/>
                      </a:schemeClr>
                    </a:solidFill>
                    <a:latin typeface="Arial" panose="020B0604020202020204" pitchFamily="34" charset="0"/>
                    <a:cs typeface="Arial" panose="020B0604020202020204" pitchFamily="34" charset="0"/>
                  </a:rPr>
                </a:br>
                <a:r>
                  <a:rPr lang="en-US" sz="1600" b="1">
                    <a:solidFill>
                      <a:schemeClr val="accent6">
                        <a:lumMod val="50000"/>
                      </a:schemeClr>
                    </a:solidFill>
                    <a:latin typeface="Arial" panose="020B0604020202020204" pitchFamily="34" charset="0"/>
                    <a:cs typeface="Arial" panose="020B0604020202020204" pitchFamily="34" charset="0"/>
                  </a:rPr>
                  <a:t>and psychiatric inpatients</a:t>
                </a:r>
              </a:p>
            </p:txBody>
          </p:sp>
        </p:grpSp>
        <p:grpSp>
          <p:nvGrpSpPr>
            <p:cNvPr id="78" name="Group 77">
              <a:extLst>
                <a:ext uri="{FF2B5EF4-FFF2-40B4-BE49-F238E27FC236}">
                  <a16:creationId xmlns:a16="http://schemas.microsoft.com/office/drawing/2014/main" id="{957D1555-E3CB-3C33-72FA-4AAB66B81F95}"/>
                </a:ext>
              </a:extLst>
            </p:cNvPr>
            <p:cNvGrpSpPr/>
            <p:nvPr/>
          </p:nvGrpSpPr>
          <p:grpSpPr>
            <a:xfrm>
              <a:off x="5206188" y="4410521"/>
              <a:ext cx="2596533" cy="1417444"/>
              <a:chOff x="5206188" y="4410521"/>
              <a:chExt cx="2596533" cy="1417444"/>
            </a:xfrm>
          </p:grpSpPr>
          <p:grpSp>
            <p:nvGrpSpPr>
              <p:cNvPr id="79" name="Group 78">
                <a:extLst>
                  <a:ext uri="{FF2B5EF4-FFF2-40B4-BE49-F238E27FC236}">
                    <a16:creationId xmlns:a16="http://schemas.microsoft.com/office/drawing/2014/main" id="{B2BCAE74-4ECD-7BF9-207F-5AB85BB4116D}"/>
                  </a:ext>
                </a:extLst>
              </p:cNvPr>
              <p:cNvGrpSpPr/>
              <p:nvPr/>
            </p:nvGrpSpPr>
            <p:grpSpPr>
              <a:xfrm>
                <a:off x="5206188" y="4410521"/>
                <a:ext cx="2596533" cy="639090"/>
                <a:chOff x="5206188" y="4410521"/>
                <a:chExt cx="2596533" cy="639090"/>
              </a:xfrm>
            </p:grpSpPr>
            <p:grpSp>
              <p:nvGrpSpPr>
                <p:cNvPr id="90" name="Group 89">
                  <a:extLst>
                    <a:ext uri="{FF2B5EF4-FFF2-40B4-BE49-F238E27FC236}">
                      <a16:creationId xmlns:a16="http://schemas.microsoft.com/office/drawing/2014/main" id="{B9822966-CF60-1B45-8273-1695D24D5873}"/>
                    </a:ext>
                  </a:extLst>
                </p:cNvPr>
                <p:cNvGrpSpPr/>
                <p:nvPr/>
              </p:nvGrpSpPr>
              <p:grpSpPr>
                <a:xfrm>
                  <a:off x="5206188" y="4410521"/>
                  <a:ext cx="313217" cy="639090"/>
                  <a:chOff x="4204393" y="2097098"/>
                  <a:chExt cx="420137" cy="857250"/>
                </a:xfrm>
              </p:grpSpPr>
              <p:sp>
                <p:nvSpPr>
                  <p:cNvPr id="109" name="Freeform 108">
                    <a:extLst>
                      <a:ext uri="{FF2B5EF4-FFF2-40B4-BE49-F238E27FC236}">
                        <a16:creationId xmlns:a16="http://schemas.microsoft.com/office/drawing/2014/main" id="{2A5C41C8-EDB2-3048-7388-669685CDB94C}"/>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10" name="Freeform 109">
                    <a:extLst>
                      <a:ext uri="{FF2B5EF4-FFF2-40B4-BE49-F238E27FC236}">
                        <a16:creationId xmlns:a16="http://schemas.microsoft.com/office/drawing/2014/main" id="{82BD086F-BFEF-B4FB-8D91-E3ECAAF03574}"/>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1" name="Group 90">
                  <a:extLst>
                    <a:ext uri="{FF2B5EF4-FFF2-40B4-BE49-F238E27FC236}">
                      <a16:creationId xmlns:a16="http://schemas.microsoft.com/office/drawing/2014/main" id="{3BD8CE4B-956F-F47A-543D-193109525F97}"/>
                    </a:ext>
                  </a:extLst>
                </p:cNvPr>
                <p:cNvGrpSpPr/>
                <p:nvPr/>
              </p:nvGrpSpPr>
              <p:grpSpPr>
                <a:xfrm>
                  <a:off x="5587821" y="4410521"/>
                  <a:ext cx="312444" cy="639090"/>
                  <a:chOff x="4783193" y="2097098"/>
                  <a:chExt cx="419100" cy="857250"/>
                </a:xfrm>
              </p:grpSpPr>
              <p:sp>
                <p:nvSpPr>
                  <p:cNvPr id="107" name="Freeform 106">
                    <a:extLst>
                      <a:ext uri="{FF2B5EF4-FFF2-40B4-BE49-F238E27FC236}">
                        <a16:creationId xmlns:a16="http://schemas.microsoft.com/office/drawing/2014/main" id="{58BDD0C5-DAE0-CA65-4537-4FF5345E8756}"/>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8" name="Freeform 107">
                    <a:extLst>
                      <a:ext uri="{FF2B5EF4-FFF2-40B4-BE49-F238E27FC236}">
                        <a16:creationId xmlns:a16="http://schemas.microsoft.com/office/drawing/2014/main" id="{BF922F6A-4DBE-905F-01D5-E8410A01E9C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2" name="Group 91">
                  <a:extLst>
                    <a:ext uri="{FF2B5EF4-FFF2-40B4-BE49-F238E27FC236}">
                      <a16:creationId xmlns:a16="http://schemas.microsoft.com/office/drawing/2014/main" id="{65B502F3-CD1C-C7F2-5D86-BEE3428ED580}"/>
                    </a:ext>
                  </a:extLst>
                </p:cNvPr>
                <p:cNvGrpSpPr/>
                <p:nvPr/>
              </p:nvGrpSpPr>
              <p:grpSpPr>
                <a:xfrm>
                  <a:off x="5968682" y="4410521"/>
                  <a:ext cx="313217" cy="639090"/>
                  <a:chOff x="4204393" y="2097098"/>
                  <a:chExt cx="420137" cy="857250"/>
                </a:xfrm>
              </p:grpSpPr>
              <p:sp>
                <p:nvSpPr>
                  <p:cNvPr id="105" name="Freeform 104">
                    <a:extLst>
                      <a:ext uri="{FF2B5EF4-FFF2-40B4-BE49-F238E27FC236}">
                        <a16:creationId xmlns:a16="http://schemas.microsoft.com/office/drawing/2014/main" id="{1D64F50F-D62F-A475-BBC0-454090C3A90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6" name="Freeform 105">
                    <a:extLst>
                      <a:ext uri="{FF2B5EF4-FFF2-40B4-BE49-F238E27FC236}">
                        <a16:creationId xmlns:a16="http://schemas.microsoft.com/office/drawing/2014/main" id="{84BDBB29-8B4E-1DE7-6AB2-73723EA1EAD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3" name="Group 92">
                  <a:extLst>
                    <a:ext uri="{FF2B5EF4-FFF2-40B4-BE49-F238E27FC236}">
                      <a16:creationId xmlns:a16="http://schemas.microsoft.com/office/drawing/2014/main" id="{CAD47BC7-A8F1-E7DF-903B-48F71D804ADF}"/>
                    </a:ext>
                  </a:extLst>
                </p:cNvPr>
                <p:cNvGrpSpPr/>
                <p:nvPr/>
              </p:nvGrpSpPr>
              <p:grpSpPr>
                <a:xfrm>
                  <a:off x="6350315" y="4410521"/>
                  <a:ext cx="312444" cy="639090"/>
                  <a:chOff x="4783193" y="2097098"/>
                  <a:chExt cx="419100" cy="857250"/>
                </a:xfrm>
              </p:grpSpPr>
              <p:sp>
                <p:nvSpPr>
                  <p:cNvPr id="103" name="Freeform 102">
                    <a:extLst>
                      <a:ext uri="{FF2B5EF4-FFF2-40B4-BE49-F238E27FC236}">
                        <a16:creationId xmlns:a16="http://schemas.microsoft.com/office/drawing/2014/main" id="{15D75C83-35A8-D2F0-4117-AB9845301AB9}"/>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4" name="Freeform 103">
                    <a:extLst>
                      <a:ext uri="{FF2B5EF4-FFF2-40B4-BE49-F238E27FC236}">
                        <a16:creationId xmlns:a16="http://schemas.microsoft.com/office/drawing/2014/main" id="{C55E53CC-1074-3C3F-E24F-43AA6B517B95}"/>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4" name="Group 93">
                  <a:extLst>
                    <a:ext uri="{FF2B5EF4-FFF2-40B4-BE49-F238E27FC236}">
                      <a16:creationId xmlns:a16="http://schemas.microsoft.com/office/drawing/2014/main" id="{AFC19ECC-FCF3-81A9-CE3B-C512AECC31AF}"/>
                    </a:ext>
                  </a:extLst>
                </p:cNvPr>
                <p:cNvGrpSpPr/>
                <p:nvPr/>
              </p:nvGrpSpPr>
              <p:grpSpPr>
                <a:xfrm>
                  <a:off x="6731175" y="4410521"/>
                  <a:ext cx="313217" cy="639090"/>
                  <a:chOff x="4204393" y="2097098"/>
                  <a:chExt cx="420137" cy="857250"/>
                </a:xfrm>
              </p:grpSpPr>
              <p:sp>
                <p:nvSpPr>
                  <p:cNvPr id="101" name="Freeform 100">
                    <a:extLst>
                      <a:ext uri="{FF2B5EF4-FFF2-40B4-BE49-F238E27FC236}">
                        <a16:creationId xmlns:a16="http://schemas.microsoft.com/office/drawing/2014/main" id="{1BAC2ABE-5B58-A147-43C8-F53170E0ED9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id="{CC254146-C852-95A9-7582-3F753D7FA7F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5" name="Group 94">
                  <a:extLst>
                    <a:ext uri="{FF2B5EF4-FFF2-40B4-BE49-F238E27FC236}">
                      <a16:creationId xmlns:a16="http://schemas.microsoft.com/office/drawing/2014/main" id="{ADDC898C-DFA1-E848-5615-270269369D92}"/>
                    </a:ext>
                  </a:extLst>
                </p:cNvPr>
                <p:cNvGrpSpPr/>
                <p:nvPr/>
              </p:nvGrpSpPr>
              <p:grpSpPr>
                <a:xfrm>
                  <a:off x="7112808" y="4410521"/>
                  <a:ext cx="312444" cy="639090"/>
                  <a:chOff x="4783193" y="2097098"/>
                  <a:chExt cx="419100" cy="857250"/>
                </a:xfrm>
              </p:grpSpPr>
              <p:sp>
                <p:nvSpPr>
                  <p:cNvPr id="99" name="Freeform 98">
                    <a:extLst>
                      <a:ext uri="{FF2B5EF4-FFF2-40B4-BE49-F238E27FC236}">
                        <a16:creationId xmlns:a16="http://schemas.microsoft.com/office/drawing/2014/main" id="{5479584A-0167-A6F6-C14D-4D961B18781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377788CB-7F71-A887-8DE7-7FBC14085EA4}"/>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6" name="Group 95">
                  <a:extLst>
                    <a:ext uri="{FF2B5EF4-FFF2-40B4-BE49-F238E27FC236}">
                      <a16:creationId xmlns:a16="http://schemas.microsoft.com/office/drawing/2014/main" id="{640DB38B-481C-8DBA-4A49-60BA43793D9E}"/>
                    </a:ext>
                  </a:extLst>
                </p:cNvPr>
                <p:cNvGrpSpPr/>
                <p:nvPr/>
              </p:nvGrpSpPr>
              <p:grpSpPr>
                <a:xfrm>
                  <a:off x="7489504" y="4410521"/>
                  <a:ext cx="313217" cy="639090"/>
                  <a:chOff x="4204393" y="2097098"/>
                  <a:chExt cx="420137" cy="857250"/>
                </a:xfrm>
              </p:grpSpPr>
              <p:sp>
                <p:nvSpPr>
                  <p:cNvPr id="97" name="Freeform 96">
                    <a:extLst>
                      <a:ext uri="{FF2B5EF4-FFF2-40B4-BE49-F238E27FC236}">
                        <a16:creationId xmlns:a16="http://schemas.microsoft.com/office/drawing/2014/main" id="{D82F6824-C6CC-2507-9D44-6A46A95FF243}"/>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1E7D459F-DF0D-0D2F-F39A-850DFD45079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grpSp>
            <p:nvGrpSpPr>
              <p:cNvPr id="80" name="Group 79">
                <a:extLst>
                  <a:ext uri="{FF2B5EF4-FFF2-40B4-BE49-F238E27FC236}">
                    <a16:creationId xmlns:a16="http://schemas.microsoft.com/office/drawing/2014/main" id="{9FF17CC2-900D-C861-AEBC-04732D8964B6}"/>
                  </a:ext>
                </a:extLst>
              </p:cNvPr>
              <p:cNvGrpSpPr/>
              <p:nvPr/>
            </p:nvGrpSpPr>
            <p:grpSpPr>
              <a:xfrm>
                <a:off x="5966985" y="5188875"/>
                <a:ext cx="1074938" cy="639090"/>
                <a:chOff x="5969068" y="5188875"/>
                <a:chExt cx="1074938" cy="639090"/>
              </a:xfrm>
            </p:grpSpPr>
            <p:grpSp>
              <p:nvGrpSpPr>
                <p:cNvPr id="81" name="Group 80">
                  <a:extLst>
                    <a:ext uri="{FF2B5EF4-FFF2-40B4-BE49-F238E27FC236}">
                      <a16:creationId xmlns:a16="http://schemas.microsoft.com/office/drawing/2014/main" id="{93D4FBFF-705F-6987-F03A-1305EE02564A}"/>
                    </a:ext>
                  </a:extLst>
                </p:cNvPr>
                <p:cNvGrpSpPr/>
                <p:nvPr/>
              </p:nvGrpSpPr>
              <p:grpSpPr>
                <a:xfrm>
                  <a:off x="5969068" y="5188875"/>
                  <a:ext cx="312444" cy="639090"/>
                  <a:chOff x="4783193" y="2097098"/>
                  <a:chExt cx="419100" cy="857250"/>
                </a:xfrm>
              </p:grpSpPr>
              <p:sp>
                <p:nvSpPr>
                  <p:cNvPr id="88" name="Freeform 87">
                    <a:extLst>
                      <a:ext uri="{FF2B5EF4-FFF2-40B4-BE49-F238E27FC236}">
                        <a16:creationId xmlns:a16="http://schemas.microsoft.com/office/drawing/2014/main" id="{EAF42240-713B-0400-F4D6-63C48E7E1C81}"/>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2839ED5E-6FC3-77F3-E457-033D161B42C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82" name="Group 81">
                  <a:extLst>
                    <a:ext uri="{FF2B5EF4-FFF2-40B4-BE49-F238E27FC236}">
                      <a16:creationId xmlns:a16="http://schemas.microsoft.com/office/drawing/2014/main" id="{9249E0F0-B353-B6A7-8275-5B96E08EC8F0}"/>
                    </a:ext>
                  </a:extLst>
                </p:cNvPr>
                <p:cNvGrpSpPr/>
                <p:nvPr/>
              </p:nvGrpSpPr>
              <p:grpSpPr>
                <a:xfrm>
                  <a:off x="6349929" y="5188875"/>
                  <a:ext cx="313217" cy="639090"/>
                  <a:chOff x="4204393" y="2097098"/>
                  <a:chExt cx="420137" cy="857250"/>
                </a:xfrm>
              </p:grpSpPr>
              <p:sp>
                <p:nvSpPr>
                  <p:cNvPr id="86" name="Freeform 85">
                    <a:extLst>
                      <a:ext uri="{FF2B5EF4-FFF2-40B4-BE49-F238E27FC236}">
                        <a16:creationId xmlns:a16="http://schemas.microsoft.com/office/drawing/2014/main" id="{36402F86-625F-155F-2447-9A6B2D05DFCE}"/>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30406F0F-F7C7-3571-0D61-ACB5FA201B4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83" name="Group 82">
                  <a:extLst>
                    <a:ext uri="{FF2B5EF4-FFF2-40B4-BE49-F238E27FC236}">
                      <a16:creationId xmlns:a16="http://schemas.microsoft.com/office/drawing/2014/main" id="{E46C49C5-6F5C-D94D-E1ED-2952F7913FF3}"/>
                    </a:ext>
                  </a:extLst>
                </p:cNvPr>
                <p:cNvGrpSpPr/>
                <p:nvPr/>
              </p:nvGrpSpPr>
              <p:grpSpPr>
                <a:xfrm>
                  <a:off x="6731562" y="5188875"/>
                  <a:ext cx="312444" cy="639090"/>
                  <a:chOff x="4783193" y="2097098"/>
                  <a:chExt cx="419100" cy="857250"/>
                </a:xfrm>
              </p:grpSpPr>
              <p:sp>
                <p:nvSpPr>
                  <p:cNvPr id="84" name="Freeform 83">
                    <a:extLst>
                      <a:ext uri="{FF2B5EF4-FFF2-40B4-BE49-F238E27FC236}">
                        <a16:creationId xmlns:a16="http://schemas.microsoft.com/office/drawing/2014/main" id="{5C2FBEAC-6B12-5643-55D4-0A401845EF3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30EA7D1C-179B-4434-E2F3-0EE082B53C25}"/>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grpSp>
      <p:sp>
        <p:nvSpPr>
          <p:cNvPr id="3" name="Footer Placeholder 3">
            <a:extLst>
              <a:ext uri="{FF2B5EF4-FFF2-40B4-BE49-F238E27FC236}">
                <a16:creationId xmlns:a16="http://schemas.microsoft.com/office/drawing/2014/main" id="{F9316A9A-978C-6043-7636-C91932EE12C6}"/>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55038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0555CBCC-F8A3-96EF-13A6-943C42966BDF}"/>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3" name="Rectangle 22">
            <a:extLst>
              <a:ext uri="{FF2B5EF4-FFF2-40B4-BE49-F238E27FC236}">
                <a16:creationId xmlns:a16="http://schemas.microsoft.com/office/drawing/2014/main" id="{3B3F770E-9C60-814F-47E3-15B46CAA48DE}"/>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7" name="Title 1">
            <a:extLst>
              <a:ext uri="{FF2B5EF4-FFF2-40B4-BE49-F238E27FC236}">
                <a16:creationId xmlns:a16="http://schemas.microsoft.com/office/drawing/2014/main" id="{3457A2F6-9DD9-FB8F-D35A-F67DEF677CC9}"/>
              </a:ext>
            </a:extLst>
          </p:cNvPr>
          <p:cNvSpPr txBox="1">
            <a:spLocks/>
          </p:cNvSpPr>
          <p:nvPr/>
        </p:nvSpPr>
        <p:spPr>
          <a:xfrm>
            <a:off x="1656816" y="604763"/>
            <a:ext cx="5830368" cy="855244"/>
          </a:xfrm>
          <a:prstGeom prst="rect">
            <a:avLst/>
          </a:prstGeom>
        </p:spPr>
        <p:txBody>
          <a:bodyPr>
            <a:noAutofit/>
          </a:bodyP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2400">
                <a:effectLst>
                  <a:glow>
                    <a:schemeClr val="bg1">
                      <a:alpha val="70000"/>
                    </a:schemeClr>
                  </a:glow>
                  <a:outerShdw blurRad="254000" dist="38100" dir="5400000" algn="ctr" rotWithShape="0">
                    <a:srgbClr val="000000">
                      <a:alpha val="25000"/>
                    </a:srgbClr>
                  </a:outerShdw>
                </a:effectLst>
              </a:rPr>
              <a:t>People with a mental illness</a:t>
            </a:r>
            <a:br>
              <a:rPr lang="en-US" sz="2400">
                <a:effectLst>
                  <a:glow>
                    <a:schemeClr val="bg1">
                      <a:alpha val="70000"/>
                    </a:schemeClr>
                  </a:glow>
                  <a:outerShdw blurRad="254000" dist="38100" dir="5400000" algn="ctr" rotWithShape="0">
                    <a:srgbClr val="000000">
                      <a:alpha val="25000"/>
                    </a:srgbClr>
                  </a:outerShdw>
                </a:effectLst>
              </a:rPr>
            </a:br>
            <a:r>
              <a:rPr lang="en-US" sz="2400">
                <a:effectLst>
                  <a:glow>
                    <a:schemeClr val="bg1">
                      <a:alpha val="70000"/>
                    </a:schemeClr>
                  </a:glow>
                  <a:outerShdw blurRad="254000" dist="38100" dir="5400000" algn="ctr" rotWithShape="0">
                    <a:srgbClr val="000000">
                      <a:alpha val="25000"/>
                    </a:srgbClr>
                  </a:outerShdw>
                </a:effectLst>
              </a:rPr>
              <a:t>die on average 10 – 20 years earlier </a:t>
            </a:r>
          </a:p>
        </p:txBody>
      </p:sp>
      <p:sp>
        <p:nvSpPr>
          <p:cNvPr id="8" name="Subtitle 2">
            <a:extLst>
              <a:ext uri="{FF2B5EF4-FFF2-40B4-BE49-F238E27FC236}">
                <a16:creationId xmlns:a16="http://schemas.microsoft.com/office/drawing/2014/main" id="{87E304F9-0CD3-4F07-8EF9-0FAFA9418A85}"/>
              </a:ext>
            </a:extLst>
          </p:cNvPr>
          <p:cNvSpPr txBox="1">
            <a:spLocks/>
          </p:cNvSpPr>
          <p:nvPr/>
        </p:nvSpPr>
        <p:spPr>
          <a:xfrm>
            <a:off x="1656816" y="4693734"/>
            <a:ext cx="5830368" cy="106153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0"/>
              </a:spcBef>
              <a:spcAft>
                <a:spcPts val="0"/>
              </a:spcAft>
              <a:buNone/>
            </a:pPr>
            <a:r>
              <a:rPr lang="en-GB" altLang="en-US" sz="2800" b="1">
                <a:solidFill>
                  <a:schemeClr val="bg1"/>
                </a:solidFill>
              </a:rPr>
              <a:t>Smoking-related illness is the </a:t>
            </a:r>
            <a:br>
              <a:rPr lang="en-GB" altLang="en-US" sz="2800" b="1">
                <a:solidFill>
                  <a:schemeClr val="bg1"/>
                </a:solidFill>
              </a:rPr>
            </a:br>
            <a:r>
              <a:rPr lang="en-GB" altLang="en-US" sz="2800" b="1">
                <a:solidFill>
                  <a:schemeClr val="bg1"/>
                </a:solidFill>
              </a:rPr>
              <a:t>single largest factor for this gap </a:t>
            </a:r>
          </a:p>
        </p:txBody>
      </p:sp>
      <p:sp>
        <p:nvSpPr>
          <p:cNvPr id="12" name="Text Placeholder 3">
            <a:extLst>
              <a:ext uri="{FF2B5EF4-FFF2-40B4-BE49-F238E27FC236}">
                <a16:creationId xmlns:a16="http://schemas.microsoft.com/office/drawing/2014/main" id="{2B2DD66B-176C-5F7B-722A-8D6DEDEDBF75}"/>
              </a:ext>
            </a:extLst>
          </p:cNvPr>
          <p:cNvSpPr txBox="1">
            <a:spLocks/>
          </p:cNvSpPr>
          <p:nvPr/>
        </p:nvSpPr>
        <p:spPr bwMode="auto">
          <a:xfrm>
            <a:off x="1656816" y="5858449"/>
            <a:ext cx="5830368"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100">
                <a:solidFill>
                  <a:schemeClr val="accent1"/>
                </a:solidFill>
                <a:latin typeface="Arial" panose="020B0604020202020204" pitchFamily="34" charset="0"/>
                <a:cs typeface="Arial" panose="020B0604020202020204" pitchFamily="34" charset="0"/>
              </a:rPr>
              <a:t>Source: ASH. The Stolen Years: The Mental Health And Smoking Action Report. 2016 </a:t>
            </a:r>
          </a:p>
        </p:txBody>
      </p:sp>
      <p:pic>
        <p:nvPicPr>
          <p:cNvPr id="14" name="Picture 13">
            <a:extLst>
              <a:ext uri="{FF2B5EF4-FFF2-40B4-BE49-F238E27FC236}">
                <a16:creationId xmlns:a16="http://schemas.microsoft.com/office/drawing/2014/main" id="{C6003319-E00F-ED52-BBBC-56FEB58017F0}"/>
              </a:ext>
            </a:extLst>
          </p:cNvPr>
          <p:cNvPicPr>
            <a:picLocks noChangeAspect="1"/>
          </p:cNvPicPr>
          <p:nvPr/>
        </p:nvPicPr>
        <p:blipFill>
          <a:blip r:embed="rId3"/>
          <a:stretch>
            <a:fillRect/>
          </a:stretch>
        </p:blipFill>
        <p:spPr>
          <a:xfrm>
            <a:off x="1656816" y="1672925"/>
            <a:ext cx="5830368" cy="2757606"/>
          </a:xfrm>
          <a:prstGeom prst="rect">
            <a:avLst/>
          </a:prstGeom>
          <a:effectLst>
            <a:outerShdw blurRad="317500" dist="76200" dir="5400000" algn="ctr" rotWithShape="0">
              <a:srgbClr val="000000">
                <a:alpha val="50000"/>
              </a:srgbClr>
            </a:outerShdw>
          </a:effectLst>
        </p:spPr>
      </p:pic>
    </p:spTree>
    <p:extLst>
      <p:ext uri="{BB962C8B-B14F-4D97-AF65-F5344CB8AC3E}">
        <p14:creationId xmlns:p14="http://schemas.microsoft.com/office/powerpoint/2010/main" val="2116845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10" presetClass="entr" presetSubtype="0" fill="hold" grpId="0" nodeType="afterEffect">
                                  <p:stCondLst>
                                    <p:cond delay="10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2000"/>
                            </p:stCondLst>
                            <p:childTnLst>
                              <p:par>
                                <p:cTn id="18" presetID="10" presetClass="entr" presetSubtype="0" fill="hold" grpId="0" nodeType="after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964C5-78DA-1BBB-87FC-E834BE6B449D}"/>
              </a:ext>
            </a:extLst>
          </p:cNvPr>
          <p:cNvSpPr txBox="1">
            <a:spLocks/>
          </p:cNvSpPr>
          <p:nvPr/>
        </p:nvSpPr>
        <p:spPr>
          <a:xfrm>
            <a:off x="496612" y="321621"/>
            <a:ext cx="7962900" cy="841423"/>
          </a:xfrm>
          <a:prstGeom prst="rect">
            <a:avLst/>
          </a:prstGeom>
        </p:spPr>
        <p:txBody>
          <a:bodyP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7938" indent="-7938" algn="ctr"/>
            <a:r>
              <a:rPr lang="en-US">
                <a:solidFill>
                  <a:srgbClr val="0072CF"/>
                </a:solidFill>
                <a:effectLst/>
              </a:rPr>
              <a:t>People with mental  illness suffer disproportionately from smoking-related illness</a:t>
            </a:r>
          </a:p>
        </p:txBody>
      </p:sp>
      <p:sp>
        <p:nvSpPr>
          <p:cNvPr id="3" name="box">
            <a:extLst>
              <a:ext uri="{FF2B5EF4-FFF2-40B4-BE49-F238E27FC236}">
                <a16:creationId xmlns:a16="http://schemas.microsoft.com/office/drawing/2014/main" id="{A142E86A-8479-2DB8-3E18-918B73ADFD83}"/>
              </a:ext>
            </a:extLst>
          </p:cNvPr>
          <p:cNvSpPr txBox="1">
            <a:spLocks/>
          </p:cNvSpPr>
          <p:nvPr/>
        </p:nvSpPr>
        <p:spPr bwMode="auto">
          <a:xfrm>
            <a:off x="3654744" y="1380953"/>
            <a:ext cx="4753155" cy="4875914"/>
          </a:xfrm>
          <a:prstGeom prst="rect">
            <a:avLst/>
          </a:prstGeom>
          <a:solidFill>
            <a:schemeClr val="bg1"/>
          </a:solidFill>
          <a:ln w="9525">
            <a:noFill/>
            <a:miter lim="800000"/>
            <a:headEnd/>
            <a:tailEnd/>
          </a:ln>
          <a:effectLst>
            <a:outerShdw blurRad="317500" dist="76200" dir="5400000" algn="ctr" rotWithShape="0">
              <a:srgbClr val="000000">
                <a:alpha val="20000"/>
              </a:srgbClr>
            </a:outerShdw>
          </a:effectLst>
        </p:spPr>
        <p:txBody>
          <a:bodyPr vert="horz" wrap="square" lIns="251999" tIns="180000" rIns="180000" bIns="251999"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600"/>
              </a:spcBef>
              <a:spcAft>
                <a:spcPts val="600"/>
              </a:spcAft>
              <a:buClr>
                <a:schemeClr val="accent1"/>
              </a:buClr>
              <a:buNone/>
            </a:pPr>
            <a:r>
              <a:rPr lang="en-US" sz="1600" b="1">
                <a:latin typeface="Arial" panose="020B0604020202020204" pitchFamily="34" charset="0"/>
                <a:cs typeface="Arial" panose="020B0604020202020204" pitchFamily="34" charset="0"/>
              </a:rPr>
              <a:t>People with SMI:</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Increased risk of heart disease and stroke</a:t>
            </a:r>
            <a:endParaRPr lang="en-US" sz="600">
              <a:latin typeface="Arial" panose="020B0604020202020204" pitchFamily="34" charset="0"/>
              <a:cs typeface="Arial" panose="020B0604020202020204" pitchFamily="34" charset="0"/>
            </a:endParaRP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2–3 times more likely to have diabetes </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Increased risk of dying from a respiratory disease – 10 times higher than the general population</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More likely to suffer from asthma,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chronic bronchitis and emphysema</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Worse cancer survival rates </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Increased risk of osteoporosis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and fractures</a:t>
            </a:r>
          </a:p>
          <a:p>
            <a:pPr>
              <a:lnSpc>
                <a:spcPts val="20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Increased risk of tooth decay, gum disease,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tooth loss, and oral cancer</a:t>
            </a:r>
          </a:p>
        </p:txBody>
      </p:sp>
      <p:sp>
        <p:nvSpPr>
          <p:cNvPr id="27" name="TextBox 26">
            <a:extLst>
              <a:ext uri="{FF2B5EF4-FFF2-40B4-BE49-F238E27FC236}">
                <a16:creationId xmlns:a16="http://schemas.microsoft.com/office/drawing/2014/main" id="{76B8245F-ABC5-9DA9-6A06-76E3608C6F07}"/>
              </a:ext>
            </a:extLst>
          </p:cNvPr>
          <p:cNvSpPr txBox="1"/>
          <p:nvPr/>
        </p:nvSpPr>
        <p:spPr bwMode="auto">
          <a:xfrm>
            <a:off x="1404577" y="1499048"/>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Heart disease</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53" name="TextBox 52">
            <a:extLst>
              <a:ext uri="{FF2B5EF4-FFF2-40B4-BE49-F238E27FC236}">
                <a16:creationId xmlns:a16="http://schemas.microsoft.com/office/drawing/2014/main" id="{2EDA7565-F059-FFF9-E923-E1544EF5DA50}"/>
              </a:ext>
            </a:extLst>
          </p:cNvPr>
          <p:cNvSpPr txBox="1"/>
          <p:nvPr/>
        </p:nvSpPr>
        <p:spPr bwMode="auto">
          <a:xfrm>
            <a:off x="1404577" y="2212279"/>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Stroke</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56" name="TextBox 55">
            <a:extLst>
              <a:ext uri="{FF2B5EF4-FFF2-40B4-BE49-F238E27FC236}">
                <a16:creationId xmlns:a16="http://schemas.microsoft.com/office/drawing/2014/main" id="{119DA59C-1521-A092-035A-FC7512302527}"/>
              </a:ext>
            </a:extLst>
          </p:cNvPr>
          <p:cNvSpPr txBox="1"/>
          <p:nvPr/>
        </p:nvSpPr>
        <p:spPr bwMode="auto">
          <a:xfrm>
            <a:off x="1404577" y="2925510"/>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Diabetes</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59" name="TextBox 58">
            <a:extLst>
              <a:ext uri="{FF2B5EF4-FFF2-40B4-BE49-F238E27FC236}">
                <a16:creationId xmlns:a16="http://schemas.microsoft.com/office/drawing/2014/main" id="{9FD5AAD5-CF5C-7DCF-A190-372A3765217A}"/>
              </a:ext>
            </a:extLst>
          </p:cNvPr>
          <p:cNvSpPr txBox="1"/>
          <p:nvPr/>
        </p:nvSpPr>
        <p:spPr bwMode="auto">
          <a:xfrm>
            <a:off x="1404577" y="3638741"/>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Lung diseases</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62" name="TextBox 61">
            <a:extLst>
              <a:ext uri="{FF2B5EF4-FFF2-40B4-BE49-F238E27FC236}">
                <a16:creationId xmlns:a16="http://schemas.microsoft.com/office/drawing/2014/main" id="{2FADE908-83D7-EFEC-2715-AA19ABE8FF40}"/>
              </a:ext>
            </a:extLst>
          </p:cNvPr>
          <p:cNvSpPr txBox="1"/>
          <p:nvPr/>
        </p:nvSpPr>
        <p:spPr bwMode="auto">
          <a:xfrm>
            <a:off x="1404577" y="4351972"/>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Cancers</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65" name="TextBox 64">
            <a:extLst>
              <a:ext uri="{FF2B5EF4-FFF2-40B4-BE49-F238E27FC236}">
                <a16:creationId xmlns:a16="http://schemas.microsoft.com/office/drawing/2014/main" id="{ED912424-1ABD-898D-76E4-2F40266D08F3}"/>
              </a:ext>
            </a:extLst>
          </p:cNvPr>
          <p:cNvSpPr txBox="1"/>
          <p:nvPr/>
        </p:nvSpPr>
        <p:spPr bwMode="auto">
          <a:xfrm>
            <a:off x="1404577" y="5065203"/>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Bone health</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sp>
        <p:nvSpPr>
          <p:cNvPr id="68" name="TextBox 67">
            <a:extLst>
              <a:ext uri="{FF2B5EF4-FFF2-40B4-BE49-F238E27FC236}">
                <a16:creationId xmlns:a16="http://schemas.microsoft.com/office/drawing/2014/main" id="{E4022F10-7F98-E3A5-4E86-710912592B87}"/>
              </a:ext>
            </a:extLst>
          </p:cNvPr>
          <p:cNvSpPr txBox="1"/>
          <p:nvPr/>
        </p:nvSpPr>
        <p:spPr bwMode="auto">
          <a:xfrm>
            <a:off x="1404577" y="5778431"/>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a:latin typeface="Arial" panose="020B0604020202020204" pitchFamily="34" charset="0"/>
                <a:cs typeface="Arial" panose="020B0604020202020204" pitchFamily="34" charset="0"/>
              </a:rPr>
              <a:t>Oral health</a:t>
            </a:r>
            <a:endParaRPr kumimoji="0" lang="en-US" b="0" i="0" u="none" strike="noStrike" kern="1200" cap="none" spc="0" normalizeH="0" baseline="0" noProof="0">
              <a:ln>
                <a:noFill/>
              </a:ln>
              <a:effectLst/>
              <a:uLnTx/>
              <a:uFillTx/>
              <a:latin typeface="+mn-lt"/>
              <a:ea typeface="Geneva" pitchFamily="-109" charset="0"/>
              <a:cs typeface="Geneva" pitchFamily="-109" charset="0"/>
            </a:endParaRPr>
          </a:p>
        </p:txBody>
      </p:sp>
      <p:grpSp>
        <p:nvGrpSpPr>
          <p:cNvPr id="83" name="Group 82">
            <a:extLst>
              <a:ext uri="{FF2B5EF4-FFF2-40B4-BE49-F238E27FC236}">
                <a16:creationId xmlns:a16="http://schemas.microsoft.com/office/drawing/2014/main" id="{B07C6562-77C3-5262-0FD2-709FC9320547}"/>
              </a:ext>
            </a:extLst>
          </p:cNvPr>
          <p:cNvGrpSpPr/>
          <p:nvPr/>
        </p:nvGrpSpPr>
        <p:grpSpPr>
          <a:xfrm>
            <a:off x="736102" y="5660337"/>
            <a:ext cx="596530" cy="596530"/>
            <a:chOff x="736102" y="5660337"/>
            <a:chExt cx="596530" cy="596530"/>
          </a:xfrm>
        </p:grpSpPr>
        <p:sp>
          <p:nvSpPr>
            <p:cNvPr id="69" name="Oval 68">
              <a:extLst>
                <a:ext uri="{FF2B5EF4-FFF2-40B4-BE49-F238E27FC236}">
                  <a16:creationId xmlns:a16="http://schemas.microsoft.com/office/drawing/2014/main" id="{C21B81C9-5BFA-3EBC-9C13-99A9F8BD1A0B}"/>
                </a:ext>
              </a:extLst>
            </p:cNvPr>
            <p:cNvSpPr/>
            <p:nvPr/>
          </p:nvSpPr>
          <p:spPr bwMode="auto">
            <a:xfrm>
              <a:off x="736102" y="566033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0" name="Graphic 27" descr="Lips outline">
              <a:extLst>
                <a:ext uri="{FF2B5EF4-FFF2-40B4-BE49-F238E27FC236}">
                  <a16:creationId xmlns:a16="http://schemas.microsoft.com/office/drawing/2014/main" id="{26D75FA8-75A0-14B0-D0DE-5646666E0C97}"/>
                </a:ext>
              </a:extLst>
            </p:cNvPr>
            <p:cNvSpPr/>
            <p:nvPr/>
          </p:nvSpPr>
          <p:spPr>
            <a:xfrm>
              <a:off x="857841" y="5870737"/>
              <a:ext cx="353052" cy="175731"/>
            </a:xfrm>
            <a:custGeom>
              <a:avLst/>
              <a:gdLst>
                <a:gd name="connsiteX0" fmla="*/ 409689 w 409733"/>
                <a:gd name="connsiteY0" fmla="*/ 95303 h 203944"/>
                <a:gd name="connsiteX1" fmla="*/ 406982 w 409733"/>
                <a:gd name="connsiteY1" fmla="*/ 91607 h 203944"/>
                <a:gd name="connsiteX2" fmla="*/ 340684 w 409733"/>
                <a:gd name="connsiteY2" fmla="*/ 53761 h 203944"/>
                <a:gd name="connsiteX3" fmla="*/ 259175 w 409733"/>
                <a:gd name="connsiteY3" fmla="*/ 1593 h 203944"/>
                <a:gd name="connsiteX4" fmla="*/ 258364 w 409733"/>
                <a:gd name="connsiteY4" fmla="*/ 1473 h 203944"/>
                <a:gd name="connsiteX5" fmla="*/ 204904 w 409733"/>
                <a:gd name="connsiteY5" fmla="*/ 24142 h 203944"/>
                <a:gd name="connsiteX6" fmla="*/ 204866 w 409733"/>
                <a:gd name="connsiteY6" fmla="*/ 24180 h 203944"/>
                <a:gd name="connsiteX7" fmla="*/ 204827 w 409733"/>
                <a:gd name="connsiteY7" fmla="*/ 24142 h 203944"/>
                <a:gd name="connsiteX8" fmla="*/ 151397 w 409733"/>
                <a:gd name="connsiteY8" fmla="*/ 1473 h 203944"/>
                <a:gd name="connsiteX9" fmla="*/ 150557 w 409733"/>
                <a:gd name="connsiteY9" fmla="*/ 1602 h 203944"/>
                <a:gd name="connsiteX10" fmla="*/ 69048 w 409733"/>
                <a:gd name="connsiteY10" fmla="*/ 53770 h 203944"/>
                <a:gd name="connsiteX11" fmla="*/ 2749 w 409733"/>
                <a:gd name="connsiteY11" fmla="*/ 91616 h 203944"/>
                <a:gd name="connsiteX12" fmla="*/ 462 w 409733"/>
                <a:gd name="connsiteY12" fmla="*/ 98007 h 203944"/>
                <a:gd name="connsiteX13" fmla="*/ 1664 w 409733"/>
                <a:gd name="connsiteY13" fmla="*/ 99589 h 203944"/>
                <a:gd name="connsiteX14" fmla="*/ 95926 w 409733"/>
                <a:gd name="connsiteY14" fmla="*/ 174464 h 203944"/>
                <a:gd name="connsiteX15" fmla="*/ 199188 w 409733"/>
                <a:gd name="connsiteY15" fmla="*/ 203944 h 203944"/>
                <a:gd name="connsiteX16" fmla="*/ 210544 w 409733"/>
                <a:gd name="connsiteY16" fmla="*/ 203944 h 203944"/>
                <a:gd name="connsiteX17" fmla="*/ 313805 w 409733"/>
                <a:gd name="connsiteY17" fmla="*/ 174464 h 203944"/>
                <a:gd name="connsiteX18" fmla="*/ 408067 w 409733"/>
                <a:gd name="connsiteY18" fmla="*/ 99589 h 203944"/>
                <a:gd name="connsiteX19" fmla="*/ 409689 w 409733"/>
                <a:gd name="connsiteY19" fmla="*/ 95303 h 203944"/>
                <a:gd name="connsiteX20" fmla="*/ 74947 w 409733"/>
                <a:gd name="connsiteY20" fmla="*/ 61340 h 203944"/>
                <a:gd name="connsiteX21" fmla="*/ 152107 w 409733"/>
                <a:gd name="connsiteY21" fmla="*/ 11110 h 203944"/>
                <a:gd name="connsiteX22" fmla="*/ 153067 w 409733"/>
                <a:gd name="connsiteY22" fmla="*/ 10952 h 203944"/>
                <a:gd name="connsiteX23" fmla="*/ 200187 w 409733"/>
                <a:gd name="connsiteY23" fmla="*/ 37793 h 203944"/>
                <a:gd name="connsiteX24" fmla="*/ 200229 w 409733"/>
                <a:gd name="connsiteY24" fmla="*/ 37951 h 203944"/>
                <a:gd name="connsiteX25" fmla="*/ 206107 w 409733"/>
                <a:gd name="connsiteY25" fmla="*/ 41346 h 203944"/>
                <a:gd name="connsiteX26" fmla="*/ 209502 w 409733"/>
                <a:gd name="connsiteY26" fmla="*/ 37951 h 203944"/>
                <a:gd name="connsiteX27" fmla="*/ 256500 w 409733"/>
                <a:gd name="connsiteY27" fmla="*/ 10897 h 203944"/>
                <a:gd name="connsiteX28" fmla="*/ 256703 w 409733"/>
                <a:gd name="connsiteY28" fmla="*/ 10952 h 203944"/>
                <a:gd name="connsiteX29" fmla="*/ 257615 w 409733"/>
                <a:gd name="connsiteY29" fmla="*/ 11106 h 203944"/>
                <a:gd name="connsiteX30" fmla="*/ 334809 w 409733"/>
                <a:gd name="connsiteY30" fmla="*/ 61340 h 203944"/>
                <a:gd name="connsiteX31" fmla="*/ 387433 w 409733"/>
                <a:gd name="connsiteY31" fmla="*/ 92624 h 203944"/>
                <a:gd name="connsiteX32" fmla="*/ 387433 w 409733"/>
                <a:gd name="connsiteY32" fmla="*/ 92715 h 203944"/>
                <a:gd name="connsiteX33" fmla="*/ 382533 w 409733"/>
                <a:gd name="connsiteY33" fmla="*/ 93987 h 203944"/>
                <a:gd name="connsiteX34" fmla="*/ 333575 w 409733"/>
                <a:gd name="connsiteY34" fmla="*/ 87570 h 203944"/>
                <a:gd name="connsiteX35" fmla="*/ 277193 w 409733"/>
                <a:gd name="connsiteY35" fmla="*/ 78057 h 203944"/>
                <a:gd name="connsiteX36" fmla="*/ 233391 w 409733"/>
                <a:gd name="connsiteY36" fmla="*/ 87177 h 203944"/>
                <a:gd name="connsiteX37" fmla="*/ 204386 w 409733"/>
                <a:gd name="connsiteY37" fmla="*/ 93867 h 203944"/>
                <a:gd name="connsiteX38" fmla="*/ 175391 w 409733"/>
                <a:gd name="connsiteY38" fmla="*/ 87186 h 203944"/>
                <a:gd name="connsiteX39" fmla="*/ 131588 w 409733"/>
                <a:gd name="connsiteY39" fmla="*/ 78067 h 203944"/>
                <a:gd name="connsiteX40" fmla="*/ 75211 w 409733"/>
                <a:gd name="connsiteY40" fmla="*/ 87580 h 203944"/>
                <a:gd name="connsiteX41" fmla="*/ 26253 w 409733"/>
                <a:gd name="connsiteY41" fmla="*/ 93997 h 203944"/>
                <a:gd name="connsiteX42" fmla="*/ 21996 w 409733"/>
                <a:gd name="connsiteY42" fmla="*/ 92893 h 203944"/>
                <a:gd name="connsiteX43" fmla="*/ 21996 w 409733"/>
                <a:gd name="connsiteY43" fmla="*/ 92807 h 203944"/>
                <a:gd name="connsiteX44" fmla="*/ 74947 w 409733"/>
                <a:gd name="connsiteY44" fmla="*/ 61340 h 203944"/>
                <a:gd name="connsiteX45" fmla="*/ 308866 w 409733"/>
                <a:gd name="connsiteY45" fmla="*/ 166228 h 203944"/>
                <a:gd name="connsiteX46" fmla="*/ 210544 w 409733"/>
                <a:gd name="connsiteY46" fmla="*/ 194340 h 203944"/>
                <a:gd name="connsiteX47" fmla="*/ 199188 w 409733"/>
                <a:gd name="connsiteY47" fmla="*/ 194340 h 203944"/>
                <a:gd name="connsiteX48" fmla="*/ 100865 w 409733"/>
                <a:gd name="connsiteY48" fmla="*/ 166228 h 203944"/>
                <a:gd name="connsiteX49" fmla="*/ 19553 w 409733"/>
                <a:gd name="connsiteY49" fmla="*/ 102219 h 203944"/>
                <a:gd name="connsiteX50" fmla="*/ 19601 w 409733"/>
                <a:gd name="connsiteY50" fmla="*/ 102137 h 203944"/>
                <a:gd name="connsiteX51" fmla="*/ 24113 w 409733"/>
                <a:gd name="connsiteY51" fmla="*/ 103347 h 203944"/>
                <a:gd name="connsiteX52" fmla="*/ 77587 w 409733"/>
                <a:gd name="connsiteY52" fmla="*/ 96872 h 203944"/>
                <a:gd name="connsiteX53" fmla="*/ 131579 w 409733"/>
                <a:gd name="connsiteY53" fmla="*/ 87657 h 203944"/>
                <a:gd name="connsiteX54" fmla="*/ 172554 w 409733"/>
                <a:gd name="connsiteY54" fmla="*/ 96363 h 203944"/>
                <a:gd name="connsiteX55" fmla="*/ 204376 w 409733"/>
                <a:gd name="connsiteY55" fmla="*/ 103467 h 203944"/>
                <a:gd name="connsiteX56" fmla="*/ 236194 w 409733"/>
                <a:gd name="connsiteY56" fmla="*/ 96363 h 203944"/>
                <a:gd name="connsiteX57" fmla="*/ 277169 w 409733"/>
                <a:gd name="connsiteY57" fmla="*/ 87657 h 203944"/>
                <a:gd name="connsiteX58" fmla="*/ 331161 w 409733"/>
                <a:gd name="connsiteY58" fmla="*/ 96872 h 203944"/>
                <a:gd name="connsiteX59" fmla="*/ 373552 w 409733"/>
                <a:gd name="connsiteY59" fmla="*/ 104499 h 203944"/>
                <a:gd name="connsiteX60" fmla="*/ 384640 w 409733"/>
                <a:gd name="connsiteY60" fmla="*/ 103347 h 203944"/>
                <a:gd name="connsiteX61" fmla="*/ 390625 w 409733"/>
                <a:gd name="connsiteY61" fmla="*/ 101715 h 203944"/>
                <a:gd name="connsiteX62" fmla="*/ 390673 w 409733"/>
                <a:gd name="connsiteY62" fmla="*/ 101797 h 203944"/>
                <a:gd name="connsiteX63" fmla="*/ 308866 w 409733"/>
                <a:gd name="connsiteY63" fmla="*/ 166228 h 20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09733" h="203944">
                  <a:moveTo>
                    <a:pt x="409689" y="95303"/>
                  </a:moveTo>
                  <a:cubicBezTo>
                    <a:pt x="409471" y="93692"/>
                    <a:pt x="408453" y="92301"/>
                    <a:pt x="406982" y="91607"/>
                  </a:cubicBezTo>
                  <a:cubicBezTo>
                    <a:pt x="406536" y="91396"/>
                    <a:pt x="361620" y="70046"/>
                    <a:pt x="340684" y="53761"/>
                  </a:cubicBezTo>
                  <a:cubicBezTo>
                    <a:pt x="300145" y="22236"/>
                    <a:pt x="273488" y="5173"/>
                    <a:pt x="259175" y="1593"/>
                  </a:cubicBezTo>
                  <a:cubicBezTo>
                    <a:pt x="258909" y="1526"/>
                    <a:pt x="258637" y="1487"/>
                    <a:pt x="258364" y="1473"/>
                  </a:cubicBezTo>
                  <a:cubicBezTo>
                    <a:pt x="237477" y="-3814"/>
                    <a:pt x="215624" y="5452"/>
                    <a:pt x="204904" y="24142"/>
                  </a:cubicBezTo>
                  <a:cubicBezTo>
                    <a:pt x="204904" y="24163"/>
                    <a:pt x="204887" y="24180"/>
                    <a:pt x="204866" y="24180"/>
                  </a:cubicBezTo>
                  <a:cubicBezTo>
                    <a:pt x="204845" y="24180"/>
                    <a:pt x="204827" y="24163"/>
                    <a:pt x="204827" y="24142"/>
                  </a:cubicBezTo>
                  <a:cubicBezTo>
                    <a:pt x="194108" y="5467"/>
                    <a:pt x="172275" y="-3796"/>
                    <a:pt x="151397" y="1473"/>
                  </a:cubicBezTo>
                  <a:cubicBezTo>
                    <a:pt x="151114" y="1490"/>
                    <a:pt x="150832" y="1533"/>
                    <a:pt x="150557" y="1602"/>
                  </a:cubicBezTo>
                  <a:cubicBezTo>
                    <a:pt x="136244" y="5183"/>
                    <a:pt x="109586" y="22241"/>
                    <a:pt x="69048" y="53770"/>
                  </a:cubicBezTo>
                  <a:cubicBezTo>
                    <a:pt x="48121" y="70051"/>
                    <a:pt x="3196" y="91405"/>
                    <a:pt x="2749" y="91616"/>
                  </a:cubicBezTo>
                  <a:cubicBezTo>
                    <a:pt x="353" y="92750"/>
                    <a:pt x="-671" y="95611"/>
                    <a:pt x="462" y="98007"/>
                  </a:cubicBezTo>
                  <a:cubicBezTo>
                    <a:pt x="748" y="98612"/>
                    <a:pt x="1158" y="99151"/>
                    <a:pt x="1664" y="99589"/>
                  </a:cubicBezTo>
                  <a:cubicBezTo>
                    <a:pt x="4544" y="102051"/>
                    <a:pt x="71851" y="160022"/>
                    <a:pt x="95926" y="174464"/>
                  </a:cubicBezTo>
                  <a:cubicBezTo>
                    <a:pt x="119747" y="188758"/>
                    <a:pt x="164034" y="203944"/>
                    <a:pt x="199188" y="203944"/>
                  </a:cubicBezTo>
                  <a:lnTo>
                    <a:pt x="210544" y="203944"/>
                  </a:lnTo>
                  <a:cubicBezTo>
                    <a:pt x="245697" y="203944"/>
                    <a:pt x="289984" y="188758"/>
                    <a:pt x="313805" y="174464"/>
                  </a:cubicBezTo>
                  <a:cubicBezTo>
                    <a:pt x="337881" y="160017"/>
                    <a:pt x="405211" y="102046"/>
                    <a:pt x="408067" y="99589"/>
                  </a:cubicBezTo>
                  <a:cubicBezTo>
                    <a:pt x="409299" y="98527"/>
                    <a:pt x="409910" y="96914"/>
                    <a:pt x="409689" y="95303"/>
                  </a:cubicBezTo>
                  <a:close/>
                  <a:moveTo>
                    <a:pt x="74947" y="61340"/>
                  </a:moveTo>
                  <a:cubicBezTo>
                    <a:pt x="113090" y="31673"/>
                    <a:pt x="139038" y="14782"/>
                    <a:pt x="152107" y="11110"/>
                  </a:cubicBezTo>
                  <a:cubicBezTo>
                    <a:pt x="152432" y="11092"/>
                    <a:pt x="152754" y="11039"/>
                    <a:pt x="153067" y="10952"/>
                  </a:cubicBezTo>
                  <a:cubicBezTo>
                    <a:pt x="173491" y="5352"/>
                    <a:pt x="194587" y="17370"/>
                    <a:pt x="200187" y="37793"/>
                  </a:cubicBezTo>
                  <a:cubicBezTo>
                    <a:pt x="200201" y="37845"/>
                    <a:pt x="200215" y="37898"/>
                    <a:pt x="200229" y="37951"/>
                  </a:cubicBezTo>
                  <a:cubicBezTo>
                    <a:pt x="200915" y="40511"/>
                    <a:pt x="203546" y="42031"/>
                    <a:pt x="206107" y="41346"/>
                  </a:cubicBezTo>
                  <a:cubicBezTo>
                    <a:pt x="207764" y="40902"/>
                    <a:pt x="209059" y="39608"/>
                    <a:pt x="209502" y="37951"/>
                  </a:cubicBezTo>
                  <a:cubicBezTo>
                    <a:pt x="215010" y="17502"/>
                    <a:pt x="236051" y="5390"/>
                    <a:pt x="256500" y="10897"/>
                  </a:cubicBezTo>
                  <a:cubicBezTo>
                    <a:pt x="256568" y="10915"/>
                    <a:pt x="256635" y="10933"/>
                    <a:pt x="256703" y="10952"/>
                  </a:cubicBezTo>
                  <a:cubicBezTo>
                    <a:pt x="257001" y="11034"/>
                    <a:pt x="257306" y="11086"/>
                    <a:pt x="257615" y="11106"/>
                  </a:cubicBezTo>
                  <a:cubicBezTo>
                    <a:pt x="270675" y="14758"/>
                    <a:pt x="296637" y="31649"/>
                    <a:pt x="334809" y="61340"/>
                  </a:cubicBezTo>
                  <a:cubicBezTo>
                    <a:pt x="351475" y="73174"/>
                    <a:pt x="369075" y="83636"/>
                    <a:pt x="387433" y="92624"/>
                  </a:cubicBezTo>
                  <a:cubicBezTo>
                    <a:pt x="387491" y="92658"/>
                    <a:pt x="387486" y="92696"/>
                    <a:pt x="387433" y="92715"/>
                  </a:cubicBezTo>
                  <a:cubicBezTo>
                    <a:pt x="385792" y="93195"/>
                    <a:pt x="384145" y="93618"/>
                    <a:pt x="382533" y="93987"/>
                  </a:cubicBezTo>
                  <a:cubicBezTo>
                    <a:pt x="369876" y="96901"/>
                    <a:pt x="352251" y="92365"/>
                    <a:pt x="333575" y="87570"/>
                  </a:cubicBezTo>
                  <a:cubicBezTo>
                    <a:pt x="315246" y="82085"/>
                    <a:pt x="296308" y="78889"/>
                    <a:pt x="277193" y="78057"/>
                  </a:cubicBezTo>
                  <a:cubicBezTo>
                    <a:pt x="263010" y="78057"/>
                    <a:pt x="247276" y="82910"/>
                    <a:pt x="233391" y="87177"/>
                  </a:cubicBezTo>
                  <a:cubicBezTo>
                    <a:pt x="224046" y="90629"/>
                    <a:pt x="214299" y="92877"/>
                    <a:pt x="204386" y="93867"/>
                  </a:cubicBezTo>
                  <a:cubicBezTo>
                    <a:pt x="194477" y="92879"/>
                    <a:pt x="184733" y="90634"/>
                    <a:pt x="175391" y="87186"/>
                  </a:cubicBezTo>
                  <a:cubicBezTo>
                    <a:pt x="161510" y="82910"/>
                    <a:pt x="145776" y="78067"/>
                    <a:pt x="131588" y="78067"/>
                  </a:cubicBezTo>
                  <a:cubicBezTo>
                    <a:pt x="112475" y="78899"/>
                    <a:pt x="93538" y="82094"/>
                    <a:pt x="75211" y="87580"/>
                  </a:cubicBezTo>
                  <a:cubicBezTo>
                    <a:pt x="56545" y="92379"/>
                    <a:pt x="38930" y="96910"/>
                    <a:pt x="26253" y="93997"/>
                  </a:cubicBezTo>
                  <a:cubicBezTo>
                    <a:pt x="24852" y="93675"/>
                    <a:pt x="23422" y="93291"/>
                    <a:pt x="21996" y="92893"/>
                  </a:cubicBezTo>
                  <a:cubicBezTo>
                    <a:pt x="21929" y="92893"/>
                    <a:pt x="21924" y="92835"/>
                    <a:pt x="21996" y="92807"/>
                  </a:cubicBezTo>
                  <a:cubicBezTo>
                    <a:pt x="40469" y="83769"/>
                    <a:pt x="58177" y="73245"/>
                    <a:pt x="74947" y="61340"/>
                  </a:cubicBezTo>
                  <a:close/>
                  <a:moveTo>
                    <a:pt x="308866" y="166228"/>
                  </a:moveTo>
                  <a:cubicBezTo>
                    <a:pt x="286154" y="179855"/>
                    <a:pt x="243969" y="194340"/>
                    <a:pt x="210544" y="194340"/>
                  </a:cubicBezTo>
                  <a:lnTo>
                    <a:pt x="199188" y="194340"/>
                  </a:lnTo>
                  <a:cubicBezTo>
                    <a:pt x="165762" y="194340"/>
                    <a:pt x="123578" y="179855"/>
                    <a:pt x="100865" y="166228"/>
                  </a:cubicBezTo>
                  <a:cubicBezTo>
                    <a:pt x="83341" y="155712"/>
                    <a:pt x="40317" y="119810"/>
                    <a:pt x="19553" y="102219"/>
                  </a:cubicBezTo>
                  <a:cubicBezTo>
                    <a:pt x="19462" y="102142"/>
                    <a:pt x="19481" y="102104"/>
                    <a:pt x="19601" y="102137"/>
                  </a:cubicBezTo>
                  <a:cubicBezTo>
                    <a:pt x="21108" y="102555"/>
                    <a:pt x="22620" y="103001"/>
                    <a:pt x="24113" y="103347"/>
                  </a:cubicBezTo>
                  <a:cubicBezTo>
                    <a:pt x="38992" y="106769"/>
                    <a:pt x="57749" y="101965"/>
                    <a:pt x="77587" y="96872"/>
                  </a:cubicBezTo>
                  <a:cubicBezTo>
                    <a:pt x="95132" y="91575"/>
                    <a:pt x="113269" y="88479"/>
                    <a:pt x="131579" y="87657"/>
                  </a:cubicBezTo>
                  <a:cubicBezTo>
                    <a:pt x="144317" y="87657"/>
                    <a:pt x="159321" y="92279"/>
                    <a:pt x="172554" y="96363"/>
                  </a:cubicBezTo>
                  <a:cubicBezTo>
                    <a:pt x="182796" y="100143"/>
                    <a:pt x="193499" y="102532"/>
                    <a:pt x="204376" y="103467"/>
                  </a:cubicBezTo>
                  <a:cubicBezTo>
                    <a:pt x="215252" y="102533"/>
                    <a:pt x="225953" y="100144"/>
                    <a:pt x="236194" y="96363"/>
                  </a:cubicBezTo>
                  <a:cubicBezTo>
                    <a:pt x="249431" y="92279"/>
                    <a:pt x="264430" y="87657"/>
                    <a:pt x="277169" y="87657"/>
                  </a:cubicBezTo>
                  <a:cubicBezTo>
                    <a:pt x="295479" y="88478"/>
                    <a:pt x="313615" y="91574"/>
                    <a:pt x="331161" y="96872"/>
                  </a:cubicBezTo>
                  <a:cubicBezTo>
                    <a:pt x="344941" y="101079"/>
                    <a:pt x="359170" y="103639"/>
                    <a:pt x="373552" y="104499"/>
                  </a:cubicBezTo>
                  <a:cubicBezTo>
                    <a:pt x="377280" y="104533"/>
                    <a:pt x="380999" y="104147"/>
                    <a:pt x="384640" y="103347"/>
                  </a:cubicBezTo>
                  <a:cubicBezTo>
                    <a:pt x="386622" y="102891"/>
                    <a:pt x="388623" y="102296"/>
                    <a:pt x="390625" y="101715"/>
                  </a:cubicBezTo>
                  <a:cubicBezTo>
                    <a:pt x="390745" y="101681"/>
                    <a:pt x="390769" y="101715"/>
                    <a:pt x="390673" y="101797"/>
                  </a:cubicBezTo>
                  <a:cubicBezTo>
                    <a:pt x="370111" y="119229"/>
                    <a:pt x="326539" y="155626"/>
                    <a:pt x="308866" y="166228"/>
                  </a:cubicBezTo>
                  <a:close/>
                </a:path>
              </a:pathLst>
            </a:custGeom>
            <a:solidFill>
              <a:schemeClr val="bg1"/>
            </a:solidFill>
            <a:ln w="6350" cap="flat">
              <a:solidFill>
                <a:schemeClr val="bg1"/>
              </a:solidFill>
              <a:prstDash val="solid"/>
              <a:miter/>
            </a:ln>
          </p:spPr>
          <p:txBody>
            <a:bodyPr rtlCol="0" anchor="ctr"/>
            <a:lstStyle/>
            <a:p>
              <a:endParaRPr lang="en-US"/>
            </a:p>
          </p:txBody>
        </p:sp>
      </p:grpSp>
      <p:grpSp>
        <p:nvGrpSpPr>
          <p:cNvPr id="78" name="Group 77">
            <a:extLst>
              <a:ext uri="{FF2B5EF4-FFF2-40B4-BE49-F238E27FC236}">
                <a16:creationId xmlns:a16="http://schemas.microsoft.com/office/drawing/2014/main" id="{6DF26A68-BE99-2A7D-E87C-23CE4F313FC7}"/>
              </a:ext>
            </a:extLst>
          </p:cNvPr>
          <p:cNvGrpSpPr/>
          <p:nvPr/>
        </p:nvGrpSpPr>
        <p:grpSpPr>
          <a:xfrm>
            <a:off x="736102" y="2094185"/>
            <a:ext cx="596530" cy="596530"/>
            <a:chOff x="736102" y="2094185"/>
            <a:chExt cx="596530" cy="596530"/>
          </a:xfrm>
        </p:grpSpPr>
        <p:sp>
          <p:nvSpPr>
            <p:cNvPr id="54" name="Oval 53">
              <a:extLst>
                <a:ext uri="{FF2B5EF4-FFF2-40B4-BE49-F238E27FC236}">
                  <a16:creationId xmlns:a16="http://schemas.microsoft.com/office/drawing/2014/main" id="{1CEBA511-071D-C3B9-7DF7-975447885B1D}"/>
                </a:ext>
              </a:extLst>
            </p:cNvPr>
            <p:cNvSpPr/>
            <p:nvPr/>
          </p:nvSpPr>
          <p:spPr bwMode="auto">
            <a:xfrm>
              <a:off x="736102" y="2094185"/>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0" name="Graphic 69" descr="Brain in head outline">
              <a:extLst>
                <a:ext uri="{FF2B5EF4-FFF2-40B4-BE49-F238E27FC236}">
                  <a16:creationId xmlns:a16="http://schemas.microsoft.com/office/drawing/2014/main" id="{659BADD1-D9BB-3D88-B5D0-140B08ABFB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2251" y="2170777"/>
              <a:ext cx="430212" cy="430212"/>
            </a:xfrm>
            <a:prstGeom prst="rect">
              <a:avLst/>
            </a:prstGeom>
          </p:spPr>
        </p:pic>
      </p:grpSp>
      <p:grpSp>
        <p:nvGrpSpPr>
          <p:cNvPr id="77" name="Group 76">
            <a:extLst>
              <a:ext uri="{FF2B5EF4-FFF2-40B4-BE49-F238E27FC236}">
                <a16:creationId xmlns:a16="http://schemas.microsoft.com/office/drawing/2014/main" id="{56B3CF56-1AD4-8076-0485-B4DA3385175C}"/>
              </a:ext>
            </a:extLst>
          </p:cNvPr>
          <p:cNvGrpSpPr/>
          <p:nvPr/>
        </p:nvGrpSpPr>
        <p:grpSpPr>
          <a:xfrm>
            <a:off x="736102" y="1380954"/>
            <a:ext cx="596530" cy="596530"/>
            <a:chOff x="736102" y="1380954"/>
            <a:chExt cx="596530" cy="596530"/>
          </a:xfrm>
        </p:grpSpPr>
        <p:sp>
          <p:nvSpPr>
            <p:cNvPr id="29" name="Oval 28">
              <a:extLst>
                <a:ext uri="{FF2B5EF4-FFF2-40B4-BE49-F238E27FC236}">
                  <a16:creationId xmlns:a16="http://schemas.microsoft.com/office/drawing/2014/main" id="{C3C4970F-7E39-7EAA-3FBC-DECEFB42C031}"/>
                </a:ext>
              </a:extLst>
            </p:cNvPr>
            <p:cNvSpPr/>
            <p:nvPr/>
          </p:nvSpPr>
          <p:spPr bwMode="auto">
            <a:xfrm>
              <a:off x="736102" y="1380954"/>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1" name="Graphic 70" descr="Heart organ outline">
              <a:extLst>
                <a:ext uri="{FF2B5EF4-FFF2-40B4-BE49-F238E27FC236}">
                  <a16:creationId xmlns:a16="http://schemas.microsoft.com/office/drawing/2014/main" id="{A1BBCC4D-D2BE-6E4D-1291-4592A421DD8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6794" y="1454872"/>
              <a:ext cx="428185" cy="428185"/>
            </a:xfrm>
            <a:prstGeom prst="rect">
              <a:avLst/>
            </a:prstGeom>
          </p:spPr>
        </p:pic>
      </p:grpSp>
      <p:grpSp>
        <p:nvGrpSpPr>
          <p:cNvPr id="81" name="Group 80">
            <a:extLst>
              <a:ext uri="{FF2B5EF4-FFF2-40B4-BE49-F238E27FC236}">
                <a16:creationId xmlns:a16="http://schemas.microsoft.com/office/drawing/2014/main" id="{4FC9151D-AC92-AEAA-0ECF-0E6935D5A810}"/>
              </a:ext>
            </a:extLst>
          </p:cNvPr>
          <p:cNvGrpSpPr/>
          <p:nvPr/>
        </p:nvGrpSpPr>
        <p:grpSpPr>
          <a:xfrm>
            <a:off x="736102" y="4233878"/>
            <a:ext cx="596530" cy="596530"/>
            <a:chOff x="736102" y="4233878"/>
            <a:chExt cx="596530" cy="596530"/>
          </a:xfrm>
        </p:grpSpPr>
        <p:sp>
          <p:nvSpPr>
            <p:cNvPr id="63" name="Oval 62">
              <a:extLst>
                <a:ext uri="{FF2B5EF4-FFF2-40B4-BE49-F238E27FC236}">
                  <a16:creationId xmlns:a16="http://schemas.microsoft.com/office/drawing/2014/main" id="{982B8892-CADC-5317-A1BC-F5943CBB94A9}"/>
                </a:ext>
              </a:extLst>
            </p:cNvPr>
            <p:cNvSpPr/>
            <p:nvPr/>
          </p:nvSpPr>
          <p:spPr bwMode="auto">
            <a:xfrm>
              <a:off x="736102" y="4233878"/>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2" name="Graphic 71" descr="Cancer outline">
              <a:extLst>
                <a:ext uri="{FF2B5EF4-FFF2-40B4-BE49-F238E27FC236}">
                  <a16:creationId xmlns:a16="http://schemas.microsoft.com/office/drawing/2014/main" id="{C5B54D95-2A36-1077-15F7-1FB44BB07E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1152" y="4295753"/>
              <a:ext cx="466430" cy="466430"/>
            </a:xfrm>
            <a:prstGeom prst="rect">
              <a:avLst/>
            </a:prstGeom>
          </p:spPr>
        </p:pic>
      </p:grpSp>
      <p:grpSp>
        <p:nvGrpSpPr>
          <p:cNvPr id="80" name="Group 79">
            <a:extLst>
              <a:ext uri="{FF2B5EF4-FFF2-40B4-BE49-F238E27FC236}">
                <a16:creationId xmlns:a16="http://schemas.microsoft.com/office/drawing/2014/main" id="{4569FD2C-0793-8A48-A861-799446202811}"/>
              </a:ext>
            </a:extLst>
          </p:cNvPr>
          <p:cNvGrpSpPr/>
          <p:nvPr/>
        </p:nvGrpSpPr>
        <p:grpSpPr>
          <a:xfrm>
            <a:off x="736102" y="3520647"/>
            <a:ext cx="596530" cy="596530"/>
            <a:chOff x="736102" y="3520647"/>
            <a:chExt cx="596530" cy="596530"/>
          </a:xfrm>
        </p:grpSpPr>
        <p:sp>
          <p:nvSpPr>
            <p:cNvPr id="60" name="Oval 59">
              <a:extLst>
                <a:ext uri="{FF2B5EF4-FFF2-40B4-BE49-F238E27FC236}">
                  <a16:creationId xmlns:a16="http://schemas.microsoft.com/office/drawing/2014/main" id="{417E806C-9E63-D7A6-E0F1-86E464F4BDAC}"/>
                </a:ext>
              </a:extLst>
            </p:cNvPr>
            <p:cNvSpPr/>
            <p:nvPr/>
          </p:nvSpPr>
          <p:spPr bwMode="auto">
            <a:xfrm>
              <a:off x="736102" y="352064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4" name="Graphic 73" descr="Lungs with virus outline">
              <a:extLst>
                <a:ext uri="{FF2B5EF4-FFF2-40B4-BE49-F238E27FC236}">
                  <a16:creationId xmlns:a16="http://schemas.microsoft.com/office/drawing/2014/main" id="{07468C1A-3D87-E04F-9484-531BBA7868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26391" y="3589078"/>
              <a:ext cx="415953" cy="415953"/>
            </a:xfrm>
            <a:prstGeom prst="rect">
              <a:avLst/>
            </a:prstGeom>
          </p:spPr>
        </p:pic>
      </p:grpSp>
      <p:grpSp>
        <p:nvGrpSpPr>
          <p:cNvPr id="79" name="Group 78">
            <a:extLst>
              <a:ext uri="{FF2B5EF4-FFF2-40B4-BE49-F238E27FC236}">
                <a16:creationId xmlns:a16="http://schemas.microsoft.com/office/drawing/2014/main" id="{25C90C68-B741-F1EF-E5FF-800A514824C1}"/>
              </a:ext>
            </a:extLst>
          </p:cNvPr>
          <p:cNvGrpSpPr/>
          <p:nvPr/>
        </p:nvGrpSpPr>
        <p:grpSpPr>
          <a:xfrm>
            <a:off x="736102" y="2807416"/>
            <a:ext cx="596530" cy="596530"/>
            <a:chOff x="736102" y="2807416"/>
            <a:chExt cx="596530" cy="596530"/>
          </a:xfrm>
        </p:grpSpPr>
        <p:sp>
          <p:nvSpPr>
            <p:cNvPr id="57" name="Oval 56">
              <a:extLst>
                <a:ext uri="{FF2B5EF4-FFF2-40B4-BE49-F238E27FC236}">
                  <a16:creationId xmlns:a16="http://schemas.microsoft.com/office/drawing/2014/main" id="{3B842F9D-3473-6B74-151D-B307234FDF75}"/>
                </a:ext>
              </a:extLst>
            </p:cNvPr>
            <p:cNvSpPr/>
            <p:nvPr/>
          </p:nvSpPr>
          <p:spPr bwMode="auto">
            <a:xfrm>
              <a:off x="736102" y="2807416"/>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5" name="Graphic 74" descr="Medicine outline">
              <a:extLst>
                <a:ext uri="{FF2B5EF4-FFF2-40B4-BE49-F238E27FC236}">
                  <a16:creationId xmlns:a16="http://schemas.microsoft.com/office/drawing/2014/main" id="{4A1AFE09-5E1A-9073-2434-E1B0C2C0E0D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37658" y="2886945"/>
              <a:ext cx="428212" cy="428212"/>
            </a:xfrm>
            <a:prstGeom prst="rect">
              <a:avLst/>
            </a:prstGeom>
          </p:spPr>
        </p:pic>
      </p:grpSp>
      <p:grpSp>
        <p:nvGrpSpPr>
          <p:cNvPr id="82" name="Group 81">
            <a:extLst>
              <a:ext uri="{FF2B5EF4-FFF2-40B4-BE49-F238E27FC236}">
                <a16:creationId xmlns:a16="http://schemas.microsoft.com/office/drawing/2014/main" id="{0D1BFCBA-0E5E-D7BD-1A59-BC2273DD917A}"/>
              </a:ext>
            </a:extLst>
          </p:cNvPr>
          <p:cNvGrpSpPr/>
          <p:nvPr/>
        </p:nvGrpSpPr>
        <p:grpSpPr>
          <a:xfrm>
            <a:off x="736102" y="4947109"/>
            <a:ext cx="596530" cy="596530"/>
            <a:chOff x="736102" y="4947109"/>
            <a:chExt cx="596530" cy="596530"/>
          </a:xfrm>
        </p:grpSpPr>
        <p:sp>
          <p:nvSpPr>
            <p:cNvPr id="66" name="Oval 65">
              <a:extLst>
                <a:ext uri="{FF2B5EF4-FFF2-40B4-BE49-F238E27FC236}">
                  <a16:creationId xmlns:a16="http://schemas.microsoft.com/office/drawing/2014/main" id="{2D859C43-4989-2DDA-0F6A-F96FA29FB7EC}"/>
                </a:ext>
              </a:extLst>
            </p:cNvPr>
            <p:cNvSpPr/>
            <p:nvPr/>
          </p:nvSpPr>
          <p:spPr bwMode="auto">
            <a:xfrm>
              <a:off x="736102" y="4947109"/>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6" name="Graphic 25" descr="Bone outline">
              <a:extLst>
                <a:ext uri="{FF2B5EF4-FFF2-40B4-BE49-F238E27FC236}">
                  <a16:creationId xmlns:a16="http://schemas.microsoft.com/office/drawing/2014/main" id="{974441B1-5F38-0DFF-8767-9EF3E797E150}"/>
                </a:ext>
              </a:extLst>
            </p:cNvPr>
            <p:cNvSpPr/>
            <p:nvPr/>
          </p:nvSpPr>
          <p:spPr>
            <a:xfrm>
              <a:off x="857841" y="5069002"/>
              <a:ext cx="353052" cy="352744"/>
            </a:xfrm>
            <a:custGeom>
              <a:avLst/>
              <a:gdLst>
                <a:gd name="connsiteX0" fmla="*/ 361786 w 376962"/>
                <a:gd name="connsiteY0" fmla="*/ 67921 h 376633"/>
                <a:gd name="connsiteX1" fmla="*/ 327702 w 376962"/>
                <a:gd name="connsiteY1" fmla="*/ 54226 h 376633"/>
                <a:gd name="connsiteX2" fmla="*/ 326668 w 376962"/>
                <a:gd name="connsiteY2" fmla="*/ 54226 h 376633"/>
                <a:gd name="connsiteX3" fmla="*/ 322436 w 376962"/>
                <a:gd name="connsiteY3" fmla="*/ 54379 h 376633"/>
                <a:gd name="connsiteX4" fmla="*/ 322732 w 376962"/>
                <a:gd name="connsiteY4" fmla="*/ 49157 h 376633"/>
                <a:gd name="connsiteX5" fmla="*/ 273698 w 376962"/>
                <a:gd name="connsiteY5" fmla="*/ 0 h 376633"/>
                <a:gd name="connsiteX6" fmla="*/ 273353 w 376962"/>
                <a:gd name="connsiteY6" fmla="*/ 0 h 376633"/>
                <a:gd name="connsiteX7" fmla="*/ 224188 w 376962"/>
                <a:gd name="connsiteY7" fmla="*/ 49357 h 376633"/>
                <a:gd name="connsiteX8" fmla="*/ 237737 w 376962"/>
                <a:gd name="connsiteY8" fmla="*/ 83192 h 376633"/>
                <a:gd name="connsiteX9" fmla="*/ 83339 w 376962"/>
                <a:gd name="connsiteY9" fmla="*/ 237570 h 376633"/>
                <a:gd name="connsiteX10" fmla="*/ 13690 w 376962"/>
                <a:gd name="connsiteY10" fmla="*/ 239063 h 376633"/>
                <a:gd name="connsiteX11" fmla="*/ 15183 w 376962"/>
                <a:gd name="connsiteY11" fmla="*/ 308713 h 376633"/>
                <a:gd name="connsiteX12" fmla="*/ 49255 w 376962"/>
                <a:gd name="connsiteY12" fmla="*/ 322402 h 376633"/>
                <a:gd name="connsiteX13" fmla="*/ 49329 w 376962"/>
                <a:gd name="connsiteY13" fmla="*/ 322402 h 376633"/>
                <a:gd name="connsiteX14" fmla="*/ 54516 w 376962"/>
                <a:gd name="connsiteY14" fmla="*/ 322107 h 376633"/>
                <a:gd name="connsiteX15" fmla="*/ 54221 w 376962"/>
                <a:gd name="connsiteY15" fmla="*/ 327328 h 376633"/>
                <a:gd name="connsiteX16" fmla="*/ 103437 w 376962"/>
                <a:gd name="connsiteY16" fmla="*/ 376634 h 376633"/>
                <a:gd name="connsiteX17" fmla="*/ 103452 w 376962"/>
                <a:gd name="connsiteY17" fmla="*/ 376634 h 376633"/>
                <a:gd name="connsiteX18" fmla="*/ 103492 w 376962"/>
                <a:gd name="connsiteY18" fmla="*/ 376634 h 376633"/>
                <a:gd name="connsiteX19" fmla="*/ 152760 w 376962"/>
                <a:gd name="connsiteY19" fmla="*/ 327380 h 376633"/>
                <a:gd name="connsiteX20" fmla="*/ 139216 w 376962"/>
                <a:gd name="connsiteY20" fmla="*/ 293447 h 376633"/>
                <a:gd name="connsiteX21" fmla="*/ 293614 w 376962"/>
                <a:gd name="connsiteY21" fmla="*/ 139049 h 376633"/>
                <a:gd name="connsiteX22" fmla="*/ 363266 w 376962"/>
                <a:gd name="connsiteY22" fmla="*/ 137568 h 376633"/>
                <a:gd name="connsiteX23" fmla="*/ 361786 w 376962"/>
                <a:gd name="connsiteY23" fmla="*/ 67916 h 376633"/>
                <a:gd name="connsiteX24" fmla="*/ 356160 w 376962"/>
                <a:gd name="connsiteY24" fmla="*/ 130753 h 376633"/>
                <a:gd name="connsiteX25" fmla="*/ 326151 w 376962"/>
                <a:gd name="connsiteY25" fmla="*/ 142871 h 376633"/>
                <a:gd name="connsiteX26" fmla="*/ 299441 w 376962"/>
                <a:gd name="connsiteY26" fmla="*/ 130994 h 376633"/>
                <a:gd name="connsiteX27" fmla="*/ 293466 w 376962"/>
                <a:gd name="connsiteY27" fmla="*/ 125256 h 376633"/>
                <a:gd name="connsiteX28" fmla="*/ 286648 w 376962"/>
                <a:gd name="connsiteY28" fmla="*/ 132073 h 376633"/>
                <a:gd name="connsiteX29" fmla="*/ 132245 w 376962"/>
                <a:gd name="connsiteY29" fmla="*/ 286476 h 376633"/>
                <a:gd name="connsiteX30" fmla="*/ 125452 w 376962"/>
                <a:gd name="connsiteY30" fmla="*/ 293269 h 376633"/>
                <a:gd name="connsiteX31" fmla="*/ 131423 w 376962"/>
                <a:gd name="connsiteY31" fmla="*/ 299550 h 376633"/>
                <a:gd name="connsiteX32" fmla="*/ 142383 w 376962"/>
                <a:gd name="connsiteY32" fmla="*/ 320895 h 376633"/>
                <a:gd name="connsiteX33" fmla="*/ 109674 w 376962"/>
                <a:gd name="connsiteY33" fmla="*/ 366019 h 376633"/>
                <a:gd name="connsiteX34" fmla="*/ 64549 w 376962"/>
                <a:gd name="connsiteY34" fmla="*/ 333310 h 376633"/>
                <a:gd name="connsiteX35" fmla="*/ 64058 w 376962"/>
                <a:gd name="connsiteY35" fmla="*/ 327328 h 376633"/>
                <a:gd name="connsiteX36" fmla="*/ 64290 w 376962"/>
                <a:gd name="connsiteY36" fmla="*/ 323235 h 376633"/>
                <a:gd name="connsiteX37" fmla="*/ 65694 w 376962"/>
                <a:gd name="connsiteY37" fmla="*/ 310979 h 376633"/>
                <a:gd name="connsiteX38" fmla="*/ 65650 w 376962"/>
                <a:gd name="connsiteY38" fmla="*/ 310925 h 376633"/>
                <a:gd name="connsiteX39" fmla="*/ 65640 w 376962"/>
                <a:gd name="connsiteY39" fmla="*/ 310925 h 376633"/>
                <a:gd name="connsiteX40" fmla="*/ 53384 w 376962"/>
                <a:gd name="connsiteY40" fmla="*/ 312328 h 376633"/>
                <a:gd name="connsiteX41" fmla="*/ 48891 w 376962"/>
                <a:gd name="connsiteY41" fmla="*/ 312555 h 376633"/>
                <a:gd name="connsiteX42" fmla="*/ 28044 w 376962"/>
                <a:gd name="connsiteY42" fmla="*/ 306417 h 376633"/>
                <a:gd name="connsiteX43" fmla="*/ 15883 w 376962"/>
                <a:gd name="connsiteY43" fmla="*/ 252028 h 376633"/>
                <a:gd name="connsiteX44" fmla="*/ 50792 w 376962"/>
                <a:gd name="connsiteY44" fmla="*/ 233767 h 376633"/>
                <a:gd name="connsiteX45" fmla="*/ 77497 w 376962"/>
                <a:gd name="connsiteY45" fmla="*/ 245644 h 376633"/>
                <a:gd name="connsiteX46" fmla="*/ 83487 w 376962"/>
                <a:gd name="connsiteY46" fmla="*/ 251363 h 376633"/>
                <a:gd name="connsiteX47" fmla="*/ 90304 w 376962"/>
                <a:gd name="connsiteY47" fmla="*/ 244541 h 376633"/>
                <a:gd name="connsiteX48" fmla="*/ 244708 w 376962"/>
                <a:gd name="connsiteY48" fmla="*/ 90157 h 376633"/>
                <a:gd name="connsiteX49" fmla="*/ 251501 w 376962"/>
                <a:gd name="connsiteY49" fmla="*/ 83384 h 376633"/>
                <a:gd name="connsiteX50" fmla="*/ 245530 w 376962"/>
                <a:gd name="connsiteY50" fmla="*/ 77098 h 376633"/>
                <a:gd name="connsiteX51" fmla="*/ 234575 w 376962"/>
                <a:gd name="connsiteY51" fmla="*/ 55783 h 376633"/>
                <a:gd name="connsiteX52" fmla="*/ 267053 w 376962"/>
                <a:gd name="connsiteY52" fmla="*/ 10398 h 376633"/>
                <a:gd name="connsiteX53" fmla="*/ 273373 w 376962"/>
                <a:gd name="connsiteY53" fmla="*/ 9867 h 376633"/>
                <a:gd name="connsiteX54" fmla="*/ 273466 w 376962"/>
                <a:gd name="connsiteY54" fmla="*/ 9867 h 376633"/>
                <a:gd name="connsiteX55" fmla="*/ 312875 w 376962"/>
                <a:gd name="connsiteY55" fmla="*/ 49172 h 376633"/>
                <a:gd name="connsiteX56" fmla="*/ 312643 w 376962"/>
                <a:gd name="connsiteY56" fmla="*/ 53271 h 376633"/>
                <a:gd name="connsiteX57" fmla="*/ 312303 w 376962"/>
                <a:gd name="connsiteY57" fmla="*/ 56226 h 376633"/>
                <a:gd name="connsiteX58" fmla="*/ 306239 w 376962"/>
                <a:gd name="connsiteY58" fmla="*/ 58246 h 376633"/>
                <a:gd name="connsiteX59" fmla="*/ 305156 w 376962"/>
                <a:gd name="connsiteY59" fmla="*/ 58611 h 376633"/>
                <a:gd name="connsiteX60" fmla="*/ 300609 w 376962"/>
                <a:gd name="connsiteY60" fmla="*/ 60724 h 376633"/>
                <a:gd name="connsiteX61" fmla="*/ 298656 w 376962"/>
                <a:gd name="connsiteY61" fmla="*/ 67411 h 376633"/>
                <a:gd name="connsiteX62" fmla="*/ 305343 w 376962"/>
                <a:gd name="connsiteY62" fmla="*/ 69364 h 376633"/>
                <a:gd name="connsiteX63" fmla="*/ 308525 w 376962"/>
                <a:gd name="connsiteY63" fmla="*/ 67886 h 376633"/>
                <a:gd name="connsiteX64" fmla="*/ 309614 w 376962"/>
                <a:gd name="connsiteY64" fmla="*/ 67517 h 376633"/>
                <a:gd name="connsiteX65" fmla="*/ 320727 w 376962"/>
                <a:gd name="connsiteY65" fmla="*/ 64532 h 376633"/>
                <a:gd name="connsiteX66" fmla="*/ 320988 w 376962"/>
                <a:gd name="connsiteY66" fmla="*/ 64492 h 376633"/>
                <a:gd name="connsiteX67" fmla="*/ 323550 w 376962"/>
                <a:gd name="connsiteY67" fmla="*/ 64202 h 376633"/>
                <a:gd name="connsiteX68" fmla="*/ 327466 w 376962"/>
                <a:gd name="connsiteY68" fmla="*/ 64029 h 376633"/>
                <a:gd name="connsiteX69" fmla="*/ 327604 w 376962"/>
                <a:gd name="connsiteY69" fmla="*/ 64029 h 376633"/>
                <a:gd name="connsiteX70" fmla="*/ 344185 w 376962"/>
                <a:gd name="connsiteY70" fmla="*/ 67596 h 376633"/>
                <a:gd name="connsiteX71" fmla="*/ 367101 w 376962"/>
                <a:gd name="connsiteY71" fmla="*/ 102689 h 376633"/>
                <a:gd name="connsiteX72" fmla="*/ 356160 w 376962"/>
                <a:gd name="connsiteY72" fmla="*/ 130753 h 3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76962" h="376633">
                  <a:moveTo>
                    <a:pt x="361786" y="67921"/>
                  </a:moveTo>
                  <a:cubicBezTo>
                    <a:pt x="352615" y="59133"/>
                    <a:pt x="340404" y="54226"/>
                    <a:pt x="327702" y="54226"/>
                  </a:cubicBezTo>
                  <a:lnTo>
                    <a:pt x="326668" y="54226"/>
                  </a:lnTo>
                  <a:cubicBezTo>
                    <a:pt x="325505" y="54226"/>
                    <a:pt x="323584" y="54226"/>
                    <a:pt x="322436" y="54379"/>
                  </a:cubicBezTo>
                  <a:cubicBezTo>
                    <a:pt x="322633" y="52646"/>
                    <a:pt x="322732" y="50902"/>
                    <a:pt x="322732" y="49157"/>
                  </a:cubicBezTo>
                  <a:cubicBezTo>
                    <a:pt x="322675" y="22080"/>
                    <a:pt x="300775" y="124"/>
                    <a:pt x="273698" y="0"/>
                  </a:cubicBezTo>
                  <a:lnTo>
                    <a:pt x="273353" y="0"/>
                  </a:lnTo>
                  <a:cubicBezTo>
                    <a:pt x="246147" y="53"/>
                    <a:pt x="224135" y="22151"/>
                    <a:pt x="224188" y="49357"/>
                  </a:cubicBezTo>
                  <a:cubicBezTo>
                    <a:pt x="224213" y="61952"/>
                    <a:pt x="229061" y="74060"/>
                    <a:pt x="237737" y="83192"/>
                  </a:cubicBezTo>
                  <a:lnTo>
                    <a:pt x="83339" y="237570"/>
                  </a:lnTo>
                  <a:cubicBezTo>
                    <a:pt x="63694" y="218750"/>
                    <a:pt x="32511" y="219418"/>
                    <a:pt x="13690" y="239063"/>
                  </a:cubicBezTo>
                  <a:cubicBezTo>
                    <a:pt x="-5131" y="258709"/>
                    <a:pt x="-4463" y="289892"/>
                    <a:pt x="15183" y="308713"/>
                  </a:cubicBezTo>
                  <a:cubicBezTo>
                    <a:pt x="24352" y="317496"/>
                    <a:pt x="36558" y="322401"/>
                    <a:pt x="49255" y="322402"/>
                  </a:cubicBezTo>
                  <a:lnTo>
                    <a:pt x="49329" y="322402"/>
                  </a:lnTo>
                  <a:cubicBezTo>
                    <a:pt x="51063" y="322402"/>
                    <a:pt x="52794" y="322304"/>
                    <a:pt x="54516" y="322107"/>
                  </a:cubicBezTo>
                  <a:cubicBezTo>
                    <a:pt x="54319" y="323840"/>
                    <a:pt x="54221" y="325584"/>
                    <a:pt x="54221" y="327328"/>
                  </a:cubicBezTo>
                  <a:cubicBezTo>
                    <a:pt x="54196" y="354534"/>
                    <a:pt x="76231" y="376609"/>
                    <a:pt x="103437" y="376634"/>
                  </a:cubicBezTo>
                  <a:cubicBezTo>
                    <a:pt x="103442" y="376634"/>
                    <a:pt x="103447" y="376634"/>
                    <a:pt x="103452" y="376634"/>
                  </a:cubicBezTo>
                  <a:lnTo>
                    <a:pt x="103492" y="376634"/>
                  </a:lnTo>
                  <a:cubicBezTo>
                    <a:pt x="130697" y="376638"/>
                    <a:pt x="152756" y="354586"/>
                    <a:pt x="152760" y="327380"/>
                  </a:cubicBezTo>
                  <a:cubicBezTo>
                    <a:pt x="152762" y="314751"/>
                    <a:pt x="147913" y="302603"/>
                    <a:pt x="139216" y="293447"/>
                  </a:cubicBezTo>
                  <a:lnTo>
                    <a:pt x="293614" y="139049"/>
                  </a:lnTo>
                  <a:cubicBezTo>
                    <a:pt x="313257" y="157874"/>
                    <a:pt x="344441" y="157211"/>
                    <a:pt x="363266" y="137568"/>
                  </a:cubicBezTo>
                  <a:cubicBezTo>
                    <a:pt x="382091" y="117926"/>
                    <a:pt x="381429" y="86741"/>
                    <a:pt x="361786" y="67916"/>
                  </a:cubicBezTo>
                  <a:close/>
                  <a:moveTo>
                    <a:pt x="356160" y="130753"/>
                  </a:moveTo>
                  <a:cubicBezTo>
                    <a:pt x="348374" y="138933"/>
                    <a:pt x="337434" y="143352"/>
                    <a:pt x="326151" y="142871"/>
                  </a:cubicBezTo>
                  <a:cubicBezTo>
                    <a:pt x="316097" y="142303"/>
                    <a:pt x="306597" y="138079"/>
                    <a:pt x="299441" y="130994"/>
                  </a:cubicBezTo>
                  <a:lnTo>
                    <a:pt x="293466" y="125256"/>
                  </a:lnTo>
                  <a:lnTo>
                    <a:pt x="286648" y="132073"/>
                  </a:lnTo>
                  <a:lnTo>
                    <a:pt x="132245" y="286476"/>
                  </a:lnTo>
                  <a:lnTo>
                    <a:pt x="125452" y="293269"/>
                  </a:lnTo>
                  <a:lnTo>
                    <a:pt x="131423" y="299550"/>
                  </a:lnTo>
                  <a:cubicBezTo>
                    <a:pt x="137142" y="305399"/>
                    <a:pt x="140961" y="312839"/>
                    <a:pt x="142383" y="320895"/>
                  </a:cubicBezTo>
                  <a:cubicBezTo>
                    <a:pt x="145811" y="342388"/>
                    <a:pt x="131167" y="362591"/>
                    <a:pt x="109674" y="366019"/>
                  </a:cubicBezTo>
                  <a:cubicBezTo>
                    <a:pt x="88181" y="369447"/>
                    <a:pt x="67978" y="354803"/>
                    <a:pt x="64549" y="333310"/>
                  </a:cubicBezTo>
                  <a:cubicBezTo>
                    <a:pt x="64234" y="331331"/>
                    <a:pt x="64070" y="329332"/>
                    <a:pt x="64058" y="327328"/>
                  </a:cubicBezTo>
                  <a:cubicBezTo>
                    <a:pt x="64059" y="325960"/>
                    <a:pt x="64136" y="324594"/>
                    <a:pt x="64290" y="323235"/>
                  </a:cubicBezTo>
                  <a:lnTo>
                    <a:pt x="65694" y="310979"/>
                  </a:lnTo>
                  <a:cubicBezTo>
                    <a:pt x="65697" y="310952"/>
                    <a:pt x="65677" y="310928"/>
                    <a:pt x="65650" y="310925"/>
                  </a:cubicBezTo>
                  <a:cubicBezTo>
                    <a:pt x="65646" y="310924"/>
                    <a:pt x="65643" y="310924"/>
                    <a:pt x="65640" y="310925"/>
                  </a:cubicBezTo>
                  <a:lnTo>
                    <a:pt x="53384" y="312328"/>
                  </a:lnTo>
                  <a:cubicBezTo>
                    <a:pt x="51892" y="312495"/>
                    <a:pt x="50392" y="312571"/>
                    <a:pt x="48891" y="312555"/>
                  </a:cubicBezTo>
                  <a:cubicBezTo>
                    <a:pt x="41500" y="312530"/>
                    <a:pt x="34269" y="310401"/>
                    <a:pt x="28044" y="306417"/>
                  </a:cubicBezTo>
                  <a:cubicBezTo>
                    <a:pt x="9666" y="294756"/>
                    <a:pt x="4222" y="270405"/>
                    <a:pt x="15883" y="252028"/>
                  </a:cubicBezTo>
                  <a:cubicBezTo>
                    <a:pt x="23424" y="240144"/>
                    <a:pt x="36730" y="233184"/>
                    <a:pt x="50792" y="233767"/>
                  </a:cubicBezTo>
                  <a:cubicBezTo>
                    <a:pt x="60845" y="234334"/>
                    <a:pt x="70344" y="238558"/>
                    <a:pt x="77497" y="245644"/>
                  </a:cubicBezTo>
                  <a:lnTo>
                    <a:pt x="83487" y="251363"/>
                  </a:lnTo>
                  <a:lnTo>
                    <a:pt x="90304" y="244541"/>
                  </a:lnTo>
                  <a:lnTo>
                    <a:pt x="244708" y="90157"/>
                  </a:lnTo>
                  <a:lnTo>
                    <a:pt x="251501" y="83384"/>
                  </a:lnTo>
                  <a:lnTo>
                    <a:pt x="245530" y="77098"/>
                  </a:lnTo>
                  <a:cubicBezTo>
                    <a:pt x="239818" y="71256"/>
                    <a:pt x="236000" y="63828"/>
                    <a:pt x="234575" y="55783"/>
                  </a:cubicBezTo>
                  <a:cubicBezTo>
                    <a:pt x="231011" y="34282"/>
                    <a:pt x="245551" y="13962"/>
                    <a:pt x="267053" y="10398"/>
                  </a:cubicBezTo>
                  <a:cubicBezTo>
                    <a:pt x="269142" y="10052"/>
                    <a:pt x="271255" y="9874"/>
                    <a:pt x="273373" y="9867"/>
                  </a:cubicBezTo>
                  <a:lnTo>
                    <a:pt x="273466" y="9867"/>
                  </a:lnTo>
                  <a:cubicBezTo>
                    <a:pt x="295175" y="9905"/>
                    <a:pt x="312780" y="27463"/>
                    <a:pt x="312875" y="49172"/>
                  </a:cubicBezTo>
                  <a:cubicBezTo>
                    <a:pt x="312874" y="50542"/>
                    <a:pt x="312797" y="51910"/>
                    <a:pt x="312643" y="53271"/>
                  </a:cubicBezTo>
                  <a:lnTo>
                    <a:pt x="312303" y="56226"/>
                  </a:lnTo>
                  <a:cubicBezTo>
                    <a:pt x="310241" y="56770"/>
                    <a:pt x="308216" y="57444"/>
                    <a:pt x="306239" y="58246"/>
                  </a:cubicBezTo>
                  <a:lnTo>
                    <a:pt x="305156" y="58611"/>
                  </a:lnTo>
                  <a:cubicBezTo>
                    <a:pt x="303595" y="59213"/>
                    <a:pt x="302076" y="59919"/>
                    <a:pt x="300609" y="60724"/>
                  </a:cubicBezTo>
                  <a:cubicBezTo>
                    <a:pt x="298223" y="62031"/>
                    <a:pt x="297348" y="65025"/>
                    <a:pt x="298656" y="67411"/>
                  </a:cubicBezTo>
                  <a:cubicBezTo>
                    <a:pt x="299963" y="69797"/>
                    <a:pt x="302957" y="70672"/>
                    <a:pt x="305343" y="69364"/>
                  </a:cubicBezTo>
                  <a:cubicBezTo>
                    <a:pt x="306373" y="68810"/>
                    <a:pt x="307436" y="68316"/>
                    <a:pt x="308525" y="67886"/>
                  </a:cubicBezTo>
                  <a:lnTo>
                    <a:pt x="309614" y="67517"/>
                  </a:lnTo>
                  <a:cubicBezTo>
                    <a:pt x="313174" y="66046"/>
                    <a:pt x="316909" y="65043"/>
                    <a:pt x="320727" y="64532"/>
                  </a:cubicBezTo>
                  <a:lnTo>
                    <a:pt x="320988" y="64492"/>
                  </a:lnTo>
                  <a:lnTo>
                    <a:pt x="323550" y="64202"/>
                  </a:lnTo>
                  <a:cubicBezTo>
                    <a:pt x="323821" y="64172"/>
                    <a:pt x="325624" y="64029"/>
                    <a:pt x="327466" y="64029"/>
                  </a:cubicBezTo>
                  <a:lnTo>
                    <a:pt x="327604" y="64029"/>
                  </a:lnTo>
                  <a:cubicBezTo>
                    <a:pt x="333330" y="63945"/>
                    <a:pt x="339000" y="65164"/>
                    <a:pt x="344185" y="67596"/>
                  </a:cubicBezTo>
                  <a:cubicBezTo>
                    <a:pt x="357876" y="73984"/>
                    <a:pt x="366757" y="87585"/>
                    <a:pt x="367101" y="102689"/>
                  </a:cubicBezTo>
                  <a:cubicBezTo>
                    <a:pt x="367343" y="113128"/>
                    <a:pt x="363404" y="123232"/>
                    <a:pt x="356160" y="130753"/>
                  </a:cubicBezTo>
                  <a:close/>
                </a:path>
              </a:pathLst>
            </a:custGeom>
            <a:solidFill>
              <a:schemeClr val="bg1"/>
            </a:solidFill>
            <a:ln w="5207"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331664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7"/>
                                        </p:tgtEl>
                                        <p:attrNameLst>
                                          <p:attrName>style.visibility</p:attrName>
                                        </p:attrNameLst>
                                      </p:cBhvr>
                                      <p:to>
                                        <p:strVal val="visible"/>
                                      </p:to>
                                    </p:set>
                                    <p:animEffect transition="in" filter="fade">
                                      <p:cBhvr>
                                        <p:cTn id="11" dur="500"/>
                                        <p:tgtEl>
                                          <p:spTgt spid="7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500"/>
                                        <p:tgtEl>
                                          <p:spTgt spid="78"/>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childTnLst>
                          </p:cTn>
                        </p:par>
                        <p:par>
                          <p:cTn id="24" fill="hold">
                            <p:stCondLst>
                              <p:cond delay="4000"/>
                            </p:stCondLst>
                            <p:childTnLst>
                              <p:par>
                                <p:cTn id="25" presetID="10" presetClass="entr" presetSubtype="0" fill="hold" nodeType="afterEffect">
                                  <p:stCondLst>
                                    <p:cond delay="500"/>
                                  </p:stCondLst>
                                  <p:childTnLst>
                                    <p:set>
                                      <p:cBhvr>
                                        <p:cTn id="26" dur="1" fill="hold">
                                          <p:stCondLst>
                                            <p:cond delay="0"/>
                                          </p:stCondLst>
                                        </p:cTn>
                                        <p:tgtEl>
                                          <p:spTgt spid="79"/>
                                        </p:tgtEl>
                                        <p:attrNameLst>
                                          <p:attrName>style.visibility</p:attrName>
                                        </p:attrNameLst>
                                      </p:cBhvr>
                                      <p:to>
                                        <p:strVal val="visible"/>
                                      </p:to>
                                    </p:set>
                                    <p:animEffect transition="in" filter="fade">
                                      <p:cBhvr>
                                        <p:cTn id="27" dur="500"/>
                                        <p:tgtEl>
                                          <p:spTgt spid="79"/>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par>
                          <p:cTn id="32" fill="hold">
                            <p:stCondLst>
                              <p:cond delay="5500"/>
                            </p:stCondLst>
                            <p:childTnLst>
                              <p:par>
                                <p:cTn id="33" presetID="10" presetClass="entr" presetSubtype="0" fill="hold" nodeType="afterEffect">
                                  <p:stCondLst>
                                    <p:cond delay="50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500"/>
                                        <p:tgtEl>
                                          <p:spTgt spid="80"/>
                                        </p:tgtEl>
                                      </p:cBhvr>
                                    </p:animEffect>
                                  </p:childTnLst>
                                </p:cTn>
                              </p:par>
                            </p:childTnLst>
                          </p:cTn>
                        </p:par>
                        <p:par>
                          <p:cTn id="36" fill="hold">
                            <p:stCondLst>
                              <p:cond delay="6500"/>
                            </p:stCondLst>
                            <p:childTnLst>
                              <p:par>
                                <p:cTn id="37" presetID="10" presetClass="entr" presetSubtype="0"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par>
                          <p:cTn id="40" fill="hold">
                            <p:stCondLst>
                              <p:cond delay="7000"/>
                            </p:stCondLst>
                            <p:childTnLst>
                              <p:par>
                                <p:cTn id="41" presetID="10" presetClass="entr" presetSubtype="0" fill="hold" nodeType="afterEffect">
                                  <p:stCondLst>
                                    <p:cond delay="50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childTnLst>
                          </p:cTn>
                        </p:par>
                        <p:par>
                          <p:cTn id="44" fill="hold">
                            <p:stCondLst>
                              <p:cond delay="8000"/>
                            </p:stCondLst>
                            <p:childTnLst>
                              <p:par>
                                <p:cTn id="45" presetID="10" presetClass="entr" presetSubtype="0"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childTnLst>
                          </p:cTn>
                        </p:par>
                        <p:par>
                          <p:cTn id="48" fill="hold">
                            <p:stCondLst>
                              <p:cond delay="8500"/>
                            </p:stCondLst>
                            <p:childTnLst>
                              <p:par>
                                <p:cTn id="49" presetID="10" presetClass="entr" presetSubtype="0" fill="hold" nodeType="afterEffect">
                                  <p:stCondLst>
                                    <p:cond delay="50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childTnLst>
                          </p:cTn>
                        </p:par>
                        <p:par>
                          <p:cTn id="52" fill="hold">
                            <p:stCondLst>
                              <p:cond delay="9500"/>
                            </p:stCondLst>
                            <p:childTnLst>
                              <p:par>
                                <p:cTn id="53" presetID="10" presetClass="entr" presetSubtype="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childTnLst>
                          </p:cTn>
                        </p:par>
                        <p:par>
                          <p:cTn id="56" fill="hold">
                            <p:stCondLst>
                              <p:cond delay="10000"/>
                            </p:stCondLst>
                            <p:childTnLst>
                              <p:par>
                                <p:cTn id="57" presetID="10" presetClass="entr" presetSubtype="0" fill="hold" nodeType="afterEffect">
                                  <p:stCondLst>
                                    <p:cond delay="500"/>
                                  </p:stCondLst>
                                  <p:childTnLst>
                                    <p:set>
                                      <p:cBhvr>
                                        <p:cTn id="58" dur="1" fill="hold">
                                          <p:stCondLst>
                                            <p:cond delay="0"/>
                                          </p:stCondLst>
                                        </p:cTn>
                                        <p:tgtEl>
                                          <p:spTgt spid="83"/>
                                        </p:tgtEl>
                                        <p:attrNameLst>
                                          <p:attrName>style.visibility</p:attrName>
                                        </p:attrNameLst>
                                      </p:cBhvr>
                                      <p:to>
                                        <p:strVal val="visible"/>
                                      </p:to>
                                    </p:set>
                                    <p:animEffect transition="in" filter="fade">
                                      <p:cBhvr>
                                        <p:cTn id="59" dur="500"/>
                                        <p:tgtEl>
                                          <p:spTgt spid="83"/>
                                        </p:tgtEl>
                                      </p:cBhvr>
                                    </p:animEffect>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500"/>
                                        <p:tgtEl>
                                          <p:spTgt spid="68"/>
                                        </p:tgtEl>
                                      </p:cBhvr>
                                    </p:animEffect>
                                  </p:childTnLst>
                                </p:cTn>
                              </p:par>
                            </p:childTnLst>
                          </p:cTn>
                        </p:par>
                        <p:par>
                          <p:cTn id="64" fill="hold">
                            <p:stCondLst>
                              <p:cond delay="11500"/>
                            </p:stCondLst>
                            <p:childTnLst>
                              <p:par>
                                <p:cTn id="65" presetID="10" presetClass="entr" presetSubtype="0" fill="hold" grpId="0" nodeType="afterEffect">
                                  <p:stCondLst>
                                    <p:cond delay="5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500"/>
                                        <p:tgtEl>
                                          <p:spTgt spid="3"/>
                                        </p:tgtEl>
                                      </p:cBhvr>
                                    </p:animEffect>
                                  </p:childTnLst>
                                </p:cTn>
                              </p:par>
                            </p:childTnLst>
                          </p:cTn>
                        </p:par>
                        <p:par>
                          <p:cTn id="68" fill="hold">
                            <p:stCondLst>
                              <p:cond delay="12500"/>
                            </p:stCondLst>
                            <p:childTnLst>
                              <p:par>
                                <p:cTn id="69" presetID="10" presetClass="entr" presetSubtype="0" fill="hold" nodeType="afterEffect">
                                  <p:stCondLst>
                                    <p:cond delay="500"/>
                                  </p:stCondLst>
                                  <p:childTnLst>
                                    <p:set>
                                      <p:cBhvr>
                                        <p:cTn id="70" dur="1" fill="hold">
                                          <p:stCondLst>
                                            <p:cond delay="0"/>
                                          </p:stCondLst>
                                        </p:cTn>
                                        <p:tgtEl>
                                          <p:spTgt spid="3">
                                            <p:txEl>
                                              <p:pRg st="0" end="0"/>
                                            </p:txEl>
                                          </p:spTgt>
                                        </p:tgtEl>
                                        <p:attrNameLst>
                                          <p:attrName>style.visibility</p:attrName>
                                        </p:attrNameLst>
                                      </p:cBhvr>
                                      <p:to>
                                        <p:strVal val="visible"/>
                                      </p:to>
                                    </p:set>
                                    <p:animEffect transition="in" filter="fade">
                                      <p:cBhvr>
                                        <p:cTn id="71" dur="500"/>
                                        <p:tgtEl>
                                          <p:spTgt spid="3">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
                                            <p:txEl>
                                              <p:pRg st="1" end="1"/>
                                            </p:txEl>
                                          </p:spTgt>
                                        </p:tgtEl>
                                        <p:attrNameLst>
                                          <p:attrName>style.visibility</p:attrName>
                                        </p:attrNameLst>
                                      </p:cBhvr>
                                      <p:to>
                                        <p:strVal val="visible"/>
                                      </p:to>
                                    </p:set>
                                    <p:animEffect transition="in" filter="fade">
                                      <p:cBhvr>
                                        <p:cTn id="76" dur="500"/>
                                        <p:tgtEl>
                                          <p:spTgt spid="3">
                                            <p:txEl>
                                              <p:pRg st="1" end="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3">
                                            <p:txEl>
                                              <p:pRg st="2" end="2"/>
                                            </p:txEl>
                                          </p:spTgt>
                                        </p:tgtEl>
                                        <p:attrNameLst>
                                          <p:attrName>style.visibility</p:attrName>
                                        </p:attrNameLst>
                                      </p:cBhvr>
                                      <p:to>
                                        <p:strVal val="visible"/>
                                      </p:to>
                                    </p:set>
                                    <p:animEffect transition="in" filter="fade">
                                      <p:cBhvr>
                                        <p:cTn id="81" dur="500"/>
                                        <p:tgtEl>
                                          <p:spTgt spid="3">
                                            <p:txEl>
                                              <p:pRg st="2" end="2"/>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
                                            <p:txEl>
                                              <p:pRg st="3" end="3"/>
                                            </p:txEl>
                                          </p:spTgt>
                                        </p:tgtEl>
                                        <p:attrNameLst>
                                          <p:attrName>style.visibility</p:attrName>
                                        </p:attrNameLst>
                                      </p:cBhvr>
                                      <p:to>
                                        <p:strVal val="visible"/>
                                      </p:to>
                                    </p:set>
                                    <p:animEffect transition="in" filter="fade">
                                      <p:cBhvr>
                                        <p:cTn id="86" dur="500"/>
                                        <p:tgtEl>
                                          <p:spTgt spid="3">
                                            <p:txEl>
                                              <p:pRg st="3" end="3"/>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
                                            <p:txEl>
                                              <p:pRg st="4" end="4"/>
                                            </p:txEl>
                                          </p:spTgt>
                                        </p:tgtEl>
                                        <p:attrNameLst>
                                          <p:attrName>style.visibility</p:attrName>
                                        </p:attrNameLst>
                                      </p:cBhvr>
                                      <p:to>
                                        <p:strVal val="visible"/>
                                      </p:to>
                                    </p:set>
                                    <p:animEffect transition="in" filter="fade">
                                      <p:cBhvr>
                                        <p:cTn id="91" dur="500"/>
                                        <p:tgtEl>
                                          <p:spTgt spid="3">
                                            <p:txEl>
                                              <p:pRg st="4" end="4"/>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
                                            <p:txEl>
                                              <p:pRg st="5" end="5"/>
                                            </p:txEl>
                                          </p:spTgt>
                                        </p:tgtEl>
                                        <p:attrNameLst>
                                          <p:attrName>style.visibility</p:attrName>
                                        </p:attrNameLst>
                                      </p:cBhvr>
                                      <p:to>
                                        <p:strVal val="visible"/>
                                      </p:to>
                                    </p:set>
                                    <p:animEffect transition="in" filter="fade">
                                      <p:cBhvr>
                                        <p:cTn id="96" dur="500"/>
                                        <p:tgtEl>
                                          <p:spTgt spid="3">
                                            <p:txEl>
                                              <p:pRg st="5" end="5"/>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3">
                                            <p:txEl>
                                              <p:pRg st="6" end="6"/>
                                            </p:txEl>
                                          </p:spTgt>
                                        </p:tgtEl>
                                        <p:attrNameLst>
                                          <p:attrName>style.visibility</p:attrName>
                                        </p:attrNameLst>
                                      </p:cBhvr>
                                      <p:to>
                                        <p:strVal val="visible"/>
                                      </p:to>
                                    </p:set>
                                    <p:animEffect transition="in" filter="fade">
                                      <p:cBhvr>
                                        <p:cTn id="101" dur="500"/>
                                        <p:tgtEl>
                                          <p:spTgt spid="3">
                                            <p:txEl>
                                              <p:pRg st="6" end="6"/>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3">
                                            <p:txEl>
                                              <p:pRg st="7" end="7"/>
                                            </p:txEl>
                                          </p:spTgt>
                                        </p:tgtEl>
                                        <p:attrNameLst>
                                          <p:attrName>style.visibility</p:attrName>
                                        </p:attrNameLst>
                                      </p:cBhvr>
                                      <p:to>
                                        <p:strVal val="visible"/>
                                      </p:to>
                                    </p:set>
                                    <p:animEffect transition="in" filter="fade">
                                      <p:cBhvr>
                                        <p:cTn id="10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7" grpId="0"/>
      <p:bldP spid="53" grpId="0"/>
      <p:bldP spid="56" grpId="0"/>
      <p:bldP spid="59" grpId="0"/>
      <p:bldP spid="62" grpId="0"/>
      <p:bldP spid="65" grpId="0"/>
      <p:bldP spid="6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924" y="245696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40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930549" y="3155236"/>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376834" y="792773"/>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spcBef>
                <a:spcPts val="0"/>
              </a:spcBef>
              <a:spcAft>
                <a:spcPts val="0"/>
              </a:spcAft>
            </a:pPr>
            <a:r>
              <a:rPr lang="en-GB" sz="3400" b="1">
                <a:solidFill>
                  <a:srgbClr val="0072CF"/>
                </a:solidFill>
                <a:effectLst/>
                <a:latin typeface="Calibri"/>
                <a:ea typeface="Calibri"/>
                <a:cs typeface="Times New Roman"/>
              </a:rPr>
              <a:t>    People with serious mental health conditions don’t want to stop smoking</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21442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D1136B-07A4-859A-CDC0-421C0901EBFB}"/>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4" name="Rectangle 3">
            <a:extLst>
              <a:ext uri="{FF2B5EF4-FFF2-40B4-BE49-F238E27FC236}">
                <a16:creationId xmlns:a16="http://schemas.microsoft.com/office/drawing/2014/main" id="{BFB1F122-8A98-3C70-092A-A2A4708F1E64}"/>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77" name="Rounded Rectangle 76">
            <a:extLst>
              <a:ext uri="{FF2B5EF4-FFF2-40B4-BE49-F238E27FC236}">
                <a16:creationId xmlns:a16="http://schemas.microsoft.com/office/drawing/2014/main" id="{E84D7B3B-7AA0-69A4-2093-0DFFECB3C28F}"/>
              </a:ext>
            </a:extLst>
          </p:cNvPr>
          <p:cNvSpPr/>
          <p:nvPr/>
        </p:nvSpPr>
        <p:spPr bwMode="auto">
          <a:xfrm>
            <a:off x="684213" y="1820022"/>
            <a:ext cx="7775574"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Title 1">
            <a:extLst>
              <a:ext uri="{FF2B5EF4-FFF2-40B4-BE49-F238E27FC236}">
                <a16:creationId xmlns:a16="http://schemas.microsoft.com/office/drawing/2014/main" id="{0BCECC29-4697-5C3F-E548-9E53FBACC043}"/>
              </a:ext>
            </a:extLst>
          </p:cNvPr>
          <p:cNvSpPr txBox="1">
            <a:spLocks/>
          </p:cNvSpPr>
          <p:nvPr/>
        </p:nvSpPr>
        <p:spPr bwMode="auto">
          <a:xfrm>
            <a:off x="968043" y="350791"/>
            <a:ext cx="7200900" cy="1314159"/>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115888" algn="ctr">
              <a:lnSpc>
                <a:spcPts val="2800"/>
              </a:lnSpc>
            </a:pPr>
            <a:r>
              <a:rPr lang="en-US" sz="2200">
                <a:solidFill>
                  <a:schemeClr val="accent3">
                    <a:lumMod val="40000"/>
                    <a:lumOff val="60000"/>
                  </a:schemeClr>
                </a:solidFill>
                <a:effectLst>
                  <a:glow>
                    <a:schemeClr val="bg1">
                      <a:alpha val="70000"/>
                    </a:schemeClr>
                  </a:glow>
                </a:effectLst>
                <a:latin typeface="Arial" panose="020B0604020202020204" pitchFamily="34" charset="0"/>
                <a:cs typeface="Arial" panose="020B0604020202020204" pitchFamily="34" charset="0"/>
              </a:rPr>
              <a:t>People with SMI are</a:t>
            </a:r>
            <a:r>
              <a:rPr lang="en-US" sz="2400">
                <a:solidFill>
                  <a:schemeClr val="accent3">
                    <a:lumMod val="40000"/>
                    <a:lumOff val="60000"/>
                  </a:schemeClr>
                </a:solidFill>
                <a:effectLst>
                  <a:glow>
                    <a:schemeClr val="bg1">
                      <a:alpha val="70000"/>
                    </a:schemeClr>
                  </a:glow>
                </a:effectLst>
                <a:latin typeface="Arial" panose="020B0604020202020204" pitchFamily="34" charset="0"/>
                <a:cs typeface="Arial" panose="020B0604020202020204" pitchFamily="34" charset="0"/>
              </a:rPr>
              <a:t> </a:t>
            </a:r>
            <a:br>
              <a:rPr lang="en-US" sz="2400">
                <a:effectLst>
                  <a:glow>
                    <a:schemeClr val="bg1">
                      <a:alpha val="70000"/>
                    </a:schemeClr>
                  </a:glow>
                </a:effectLst>
                <a:latin typeface="Arial" panose="020B0604020202020204" pitchFamily="34" charset="0"/>
                <a:cs typeface="Arial" panose="020B0604020202020204" pitchFamily="34" charset="0"/>
              </a:rPr>
            </a:br>
            <a:r>
              <a:rPr lang="en-US" sz="2600" b="1">
                <a:effectLst>
                  <a:glow>
                    <a:schemeClr val="bg1">
                      <a:alpha val="70000"/>
                    </a:schemeClr>
                  </a:glow>
                </a:effectLst>
                <a:latin typeface="Arial" panose="020B0604020202020204" pitchFamily="34" charset="0"/>
                <a:cs typeface="Arial" panose="020B0604020202020204" pitchFamily="34" charset="0"/>
              </a:rPr>
              <a:t>just as likely to want to quit</a:t>
            </a:r>
            <a:r>
              <a:rPr lang="en-US" sz="2400">
                <a:effectLst>
                  <a:glow>
                    <a:schemeClr val="bg1">
                      <a:alpha val="70000"/>
                    </a:schemeClr>
                  </a:glow>
                </a:effectLst>
                <a:latin typeface="Arial" panose="020B0604020202020204" pitchFamily="34" charset="0"/>
                <a:cs typeface="Arial" panose="020B0604020202020204" pitchFamily="34" charset="0"/>
              </a:rPr>
              <a:t> </a:t>
            </a:r>
            <a:br>
              <a:rPr lang="en-US" sz="2400">
                <a:effectLst>
                  <a:glow>
                    <a:schemeClr val="bg1">
                      <a:alpha val="70000"/>
                    </a:schemeClr>
                  </a:glow>
                </a:effectLst>
                <a:latin typeface="Arial" panose="020B0604020202020204" pitchFamily="34" charset="0"/>
                <a:cs typeface="Arial" panose="020B0604020202020204" pitchFamily="34" charset="0"/>
              </a:rPr>
            </a:br>
            <a:r>
              <a:rPr lang="en-US" sz="2200">
                <a:solidFill>
                  <a:schemeClr val="accent3">
                    <a:lumMod val="40000"/>
                    <a:lumOff val="60000"/>
                  </a:schemeClr>
                </a:solidFill>
                <a:effectLst>
                  <a:glow>
                    <a:schemeClr val="bg1">
                      <a:alpha val="70000"/>
                    </a:schemeClr>
                  </a:glow>
                </a:effectLst>
                <a:latin typeface="Arial" panose="020B0604020202020204" pitchFamily="34" charset="0"/>
                <a:cs typeface="Arial" panose="020B0604020202020204" pitchFamily="34" charset="0"/>
              </a:rPr>
              <a:t>as the general population of smokers</a:t>
            </a:r>
          </a:p>
        </p:txBody>
      </p:sp>
      <p:sp>
        <p:nvSpPr>
          <p:cNvPr id="3" name="Text Placeholder 3">
            <a:extLst>
              <a:ext uri="{FF2B5EF4-FFF2-40B4-BE49-F238E27FC236}">
                <a16:creationId xmlns:a16="http://schemas.microsoft.com/office/drawing/2014/main" id="{3C18ACC7-1081-6208-7E35-0C141B0BD6F3}"/>
              </a:ext>
            </a:extLst>
          </p:cNvPr>
          <p:cNvSpPr txBox="1">
            <a:spLocks/>
          </p:cNvSpPr>
          <p:nvPr/>
        </p:nvSpPr>
        <p:spPr>
          <a:xfrm>
            <a:off x="1416824" y="2026958"/>
            <a:ext cx="2324090" cy="1658769"/>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6 out of 10 </a:t>
            </a:r>
            <a:r>
              <a:rPr lang="en-US" sz="1700">
                <a:latin typeface="Arial" panose="020B0604020202020204" pitchFamily="34" charset="0"/>
                <a:cs typeface="Arial" panose="020B0604020202020204" pitchFamily="34" charset="0"/>
              </a:rPr>
              <a:t>people with long standing MH </a:t>
            </a:r>
            <a:br>
              <a:rPr lang="en-US" sz="1700">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condition report </a:t>
            </a:r>
            <a:br>
              <a:rPr lang="en-US" sz="1700">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they want to quit</a:t>
            </a:r>
            <a:endParaRPr lang="en-US" sz="1700" b="1">
              <a:solidFill>
                <a:schemeClr val="bg1"/>
              </a:solidFill>
              <a:latin typeface="Arial" panose="020B0604020202020204" pitchFamily="34" charset="0"/>
              <a:cs typeface="Arial" panose="020B0604020202020204" pitchFamily="34" charset="0"/>
            </a:endParaRPr>
          </a:p>
        </p:txBody>
      </p:sp>
      <p:grpSp>
        <p:nvGrpSpPr>
          <p:cNvPr id="151" name="Group 150">
            <a:extLst>
              <a:ext uri="{FF2B5EF4-FFF2-40B4-BE49-F238E27FC236}">
                <a16:creationId xmlns:a16="http://schemas.microsoft.com/office/drawing/2014/main" id="{4DA53AAF-B1EB-C63E-6FCB-C0156C02C435}"/>
              </a:ext>
            </a:extLst>
          </p:cNvPr>
          <p:cNvGrpSpPr/>
          <p:nvPr/>
        </p:nvGrpSpPr>
        <p:grpSpPr>
          <a:xfrm>
            <a:off x="5206188" y="2141660"/>
            <a:ext cx="2219064" cy="1417444"/>
            <a:chOff x="5206188" y="2141660"/>
            <a:chExt cx="2219064" cy="1417444"/>
          </a:xfrm>
        </p:grpSpPr>
        <p:grpSp>
          <p:nvGrpSpPr>
            <p:cNvPr id="75" name="Group 74">
              <a:extLst>
                <a:ext uri="{FF2B5EF4-FFF2-40B4-BE49-F238E27FC236}">
                  <a16:creationId xmlns:a16="http://schemas.microsoft.com/office/drawing/2014/main" id="{4EC3A1BF-3EB9-FF27-05B8-5D1635A3DA08}"/>
                </a:ext>
              </a:extLst>
            </p:cNvPr>
            <p:cNvGrpSpPr/>
            <p:nvPr/>
          </p:nvGrpSpPr>
          <p:grpSpPr>
            <a:xfrm>
              <a:off x="5206188" y="2141660"/>
              <a:ext cx="2219064" cy="639090"/>
              <a:chOff x="4204393" y="2097098"/>
              <a:chExt cx="2976565" cy="857250"/>
            </a:xfrm>
          </p:grpSpPr>
          <p:grpSp>
            <p:nvGrpSpPr>
              <p:cNvPr id="40" name="Group 39">
                <a:extLst>
                  <a:ext uri="{FF2B5EF4-FFF2-40B4-BE49-F238E27FC236}">
                    <a16:creationId xmlns:a16="http://schemas.microsoft.com/office/drawing/2014/main" id="{450EB2E3-C0DA-4189-5CB6-2E9623EB39C6}"/>
                  </a:ext>
                </a:extLst>
              </p:cNvPr>
              <p:cNvGrpSpPr/>
              <p:nvPr/>
            </p:nvGrpSpPr>
            <p:grpSpPr>
              <a:xfrm>
                <a:off x="4204393" y="2097098"/>
                <a:ext cx="420137" cy="857250"/>
                <a:chOff x="4204393" y="2097098"/>
                <a:chExt cx="420137" cy="857250"/>
              </a:xfrm>
            </p:grpSpPr>
            <p:sp>
              <p:nvSpPr>
                <p:cNvPr id="9" name="Freeform 8">
                  <a:extLst>
                    <a:ext uri="{FF2B5EF4-FFF2-40B4-BE49-F238E27FC236}">
                      <a16:creationId xmlns:a16="http://schemas.microsoft.com/office/drawing/2014/main" id="{618A85C4-9DB1-AE2A-A660-CBC8882911F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81932D2B-736F-26D4-742F-63678B785B1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1" name="Group 40">
                <a:extLst>
                  <a:ext uri="{FF2B5EF4-FFF2-40B4-BE49-F238E27FC236}">
                    <a16:creationId xmlns:a16="http://schemas.microsoft.com/office/drawing/2014/main" id="{E9FF711D-4FCE-0A7A-80BC-17D28E9C98A2}"/>
                  </a:ext>
                </a:extLst>
              </p:cNvPr>
              <p:cNvGrpSpPr/>
              <p:nvPr/>
            </p:nvGrpSpPr>
            <p:grpSpPr>
              <a:xfrm>
                <a:off x="4716301" y="2097098"/>
                <a:ext cx="419100" cy="857250"/>
                <a:chOff x="4783193" y="2097098"/>
                <a:chExt cx="419100" cy="857250"/>
              </a:xfrm>
            </p:grpSpPr>
            <p:sp>
              <p:nvSpPr>
                <p:cNvPr id="12" name="Freeform 11">
                  <a:extLst>
                    <a:ext uri="{FF2B5EF4-FFF2-40B4-BE49-F238E27FC236}">
                      <a16:creationId xmlns:a16="http://schemas.microsoft.com/office/drawing/2014/main" id="{0FA4253F-C91C-EEAF-02BF-8325B60E8F29}"/>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C019AFBF-E9ED-FB59-D338-9EEDA697DE1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45" name="Group 44">
                <a:extLst>
                  <a:ext uri="{FF2B5EF4-FFF2-40B4-BE49-F238E27FC236}">
                    <a16:creationId xmlns:a16="http://schemas.microsoft.com/office/drawing/2014/main" id="{8E57E989-B53B-70CC-0851-15557A66CB17}"/>
                  </a:ext>
                </a:extLst>
              </p:cNvPr>
              <p:cNvGrpSpPr/>
              <p:nvPr/>
            </p:nvGrpSpPr>
            <p:grpSpPr>
              <a:xfrm>
                <a:off x="5227172" y="2097098"/>
                <a:ext cx="420137" cy="857250"/>
                <a:chOff x="4204393" y="2097098"/>
                <a:chExt cx="420137" cy="857250"/>
              </a:xfrm>
            </p:grpSpPr>
            <p:sp>
              <p:nvSpPr>
                <p:cNvPr id="46" name="Freeform 45">
                  <a:extLst>
                    <a:ext uri="{FF2B5EF4-FFF2-40B4-BE49-F238E27FC236}">
                      <a16:creationId xmlns:a16="http://schemas.microsoft.com/office/drawing/2014/main" id="{DD1270B1-D774-1C35-28A8-CE445C783D1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2165D35E-2462-5BF3-BD17-B2E1E75EB0F2}"/>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48" name="Group 47">
                <a:extLst>
                  <a:ext uri="{FF2B5EF4-FFF2-40B4-BE49-F238E27FC236}">
                    <a16:creationId xmlns:a16="http://schemas.microsoft.com/office/drawing/2014/main" id="{F0445563-581C-573D-19EC-4A200719AE83}"/>
                  </a:ext>
                </a:extLst>
              </p:cNvPr>
              <p:cNvGrpSpPr/>
              <p:nvPr/>
            </p:nvGrpSpPr>
            <p:grpSpPr>
              <a:xfrm>
                <a:off x="5739080" y="2097098"/>
                <a:ext cx="419100" cy="857250"/>
                <a:chOff x="4783193" y="2097098"/>
                <a:chExt cx="419100" cy="857250"/>
              </a:xfrm>
            </p:grpSpPr>
            <p:sp>
              <p:nvSpPr>
                <p:cNvPr id="49" name="Freeform 48">
                  <a:extLst>
                    <a:ext uri="{FF2B5EF4-FFF2-40B4-BE49-F238E27FC236}">
                      <a16:creationId xmlns:a16="http://schemas.microsoft.com/office/drawing/2014/main" id="{512C88B1-2982-0429-651E-AA82038B10E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F223A063-47E3-4EBB-B3CE-21F8D1BB632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51" name="Group 50">
                <a:extLst>
                  <a:ext uri="{FF2B5EF4-FFF2-40B4-BE49-F238E27FC236}">
                    <a16:creationId xmlns:a16="http://schemas.microsoft.com/office/drawing/2014/main" id="{9FFD247B-BDD5-BD07-EEA7-41404250ADE1}"/>
                  </a:ext>
                </a:extLst>
              </p:cNvPr>
              <p:cNvGrpSpPr/>
              <p:nvPr/>
            </p:nvGrpSpPr>
            <p:grpSpPr>
              <a:xfrm>
                <a:off x="6249951" y="2097098"/>
                <a:ext cx="420137" cy="857250"/>
                <a:chOff x="4204393" y="2097098"/>
                <a:chExt cx="420137" cy="857250"/>
              </a:xfrm>
            </p:grpSpPr>
            <p:sp>
              <p:nvSpPr>
                <p:cNvPr id="52" name="Freeform 51">
                  <a:extLst>
                    <a:ext uri="{FF2B5EF4-FFF2-40B4-BE49-F238E27FC236}">
                      <a16:creationId xmlns:a16="http://schemas.microsoft.com/office/drawing/2014/main" id="{5C857600-8886-5E4A-02F8-6708CDB0C03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38FBAE71-CB5F-1099-2B28-1417E61BCF9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54" name="Group 53">
                <a:extLst>
                  <a:ext uri="{FF2B5EF4-FFF2-40B4-BE49-F238E27FC236}">
                    <a16:creationId xmlns:a16="http://schemas.microsoft.com/office/drawing/2014/main" id="{E384F80B-9927-979D-6590-67550A8B5FB2}"/>
                  </a:ext>
                </a:extLst>
              </p:cNvPr>
              <p:cNvGrpSpPr/>
              <p:nvPr/>
            </p:nvGrpSpPr>
            <p:grpSpPr>
              <a:xfrm>
                <a:off x="6761858" y="2097098"/>
                <a:ext cx="419100" cy="857250"/>
                <a:chOff x="4783193" y="2097098"/>
                <a:chExt cx="419100" cy="857250"/>
              </a:xfrm>
            </p:grpSpPr>
            <p:sp>
              <p:nvSpPr>
                <p:cNvPr id="55" name="Freeform 54">
                  <a:extLst>
                    <a:ext uri="{FF2B5EF4-FFF2-40B4-BE49-F238E27FC236}">
                      <a16:creationId xmlns:a16="http://schemas.microsoft.com/office/drawing/2014/main" id="{207CAEAF-1BA7-74B3-2369-4EC82F41FF71}"/>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D49483B7-65DA-5D3A-440B-05FFAE305A10}"/>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grpSp>
          <p:nvGrpSpPr>
            <p:cNvPr id="76" name="Group 75">
              <a:extLst>
                <a:ext uri="{FF2B5EF4-FFF2-40B4-BE49-F238E27FC236}">
                  <a16:creationId xmlns:a16="http://schemas.microsoft.com/office/drawing/2014/main" id="{5D349FCF-6799-4117-B56B-0D9B402CCE5B}"/>
                </a:ext>
              </a:extLst>
            </p:cNvPr>
            <p:cNvGrpSpPr/>
            <p:nvPr/>
          </p:nvGrpSpPr>
          <p:grpSpPr>
            <a:xfrm>
              <a:off x="5587435" y="2920014"/>
              <a:ext cx="1456571" cy="639090"/>
              <a:chOff x="4204393" y="3102938"/>
              <a:chExt cx="1953787" cy="857250"/>
            </a:xfrm>
          </p:grpSpPr>
          <p:grpSp>
            <p:nvGrpSpPr>
              <p:cNvPr id="57" name="Group 56">
                <a:extLst>
                  <a:ext uri="{FF2B5EF4-FFF2-40B4-BE49-F238E27FC236}">
                    <a16:creationId xmlns:a16="http://schemas.microsoft.com/office/drawing/2014/main" id="{20BA9091-B1F4-EC6E-3390-AFC9FDE1A706}"/>
                  </a:ext>
                </a:extLst>
              </p:cNvPr>
              <p:cNvGrpSpPr/>
              <p:nvPr/>
            </p:nvGrpSpPr>
            <p:grpSpPr>
              <a:xfrm>
                <a:off x="4204393" y="3102938"/>
                <a:ext cx="420137" cy="857250"/>
                <a:chOff x="4204393" y="2097098"/>
                <a:chExt cx="420137" cy="857250"/>
              </a:xfrm>
            </p:grpSpPr>
            <p:sp>
              <p:nvSpPr>
                <p:cNvPr id="58" name="Freeform 57">
                  <a:extLst>
                    <a:ext uri="{FF2B5EF4-FFF2-40B4-BE49-F238E27FC236}">
                      <a16:creationId xmlns:a16="http://schemas.microsoft.com/office/drawing/2014/main" id="{250F2C12-0B7D-CD93-0DB5-EFA1CA95FC6C}"/>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890F23D0-FF26-A8FD-F6FA-C5E9E71A04C3}"/>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60" name="Group 59">
                <a:extLst>
                  <a:ext uri="{FF2B5EF4-FFF2-40B4-BE49-F238E27FC236}">
                    <a16:creationId xmlns:a16="http://schemas.microsoft.com/office/drawing/2014/main" id="{E7111C5F-1243-CADA-6A9F-53C8937B4140}"/>
                  </a:ext>
                </a:extLst>
              </p:cNvPr>
              <p:cNvGrpSpPr/>
              <p:nvPr/>
            </p:nvGrpSpPr>
            <p:grpSpPr>
              <a:xfrm>
                <a:off x="4716301" y="3102938"/>
                <a:ext cx="419100" cy="857250"/>
                <a:chOff x="4783193" y="2097098"/>
                <a:chExt cx="419100" cy="857250"/>
              </a:xfrm>
            </p:grpSpPr>
            <p:sp>
              <p:nvSpPr>
                <p:cNvPr id="61" name="Freeform 60">
                  <a:extLst>
                    <a:ext uri="{FF2B5EF4-FFF2-40B4-BE49-F238E27FC236}">
                      <a16:creationId xmlns:a16="http://schemas.microsoft.com/office/drawing/2014/main" id="{2A09C710-7088-D3D3-467B-60B83221806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4CA1043A-BAA5-FF33-2EA0-CCFD1654DC2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nvGrpSpPr>
              <p:cNvPr id="63" name="Group 62">
                <a:extLst>
                  <a:ext uri="{FF2B5EF4-FFF2-40B4-BE49-F238E27FC236}">
                    <a16:creationId xmlns:a16="http://schemas.microsoft.com/office/drawing/2014/main" id="{3F7377E2-69A1-922B-34E8-1685AD226D0C}"/>
                  </a:ext>
                </a:extLst>
              </p:cNvPr>
              <p:cNvGrpSpPr/>
              <p:nvPr/>
            </p:nvGrpSpPr>
            <p:grpSpPr>
              <a:xfrm>
                <a:off x="5227172" y="3102938"/>
                <a:ext cx="420137" cy="857250"/>
                <a:chOff x="4204393" y="2097098"/>
                <a:chExt cx="420137" cy="857250"/>
              </a:xfrm>
            </p:grpSpPr>
            <p:sp>
              <p:nvSpPr>
                <p:cNvPr id="64" name="Freeform 63">
                  <a:extLst>
                    <a:ext uri="{FF2B5EF4-FFF2-40B4-BE49-F238E27FC236}">
                      <a16:creationId xmlns:a16="http://schemas.microsoft.com/office/drawing/2014/main" id="{AF29C6C9-B90A-3593-3669-6498A50797B6}"/>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6F40B2B6-E88C-109A-FD8F-16DC70B5C254}"/>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66" name="Group 65">
                <a:extLst>
                  <a:ext uri="{FF2B5EF4-FFF2-40B4-BE49-F238E27FC236}">
                    <a16:creationId xmlns:a16="http://schemas.microsoft.com/office/drawing/2014/main" id="{A9B4C169-E7EB-9894-9545-A465843AB7EA}"/>
                  </a:ext>
                </a:extLst>
              </p:cNvPr>
              <p:cNvGrpSpPr/>
              <p:nvPr/>
            </p:nvGrpSpPr>
            <p:grpSpPr>
              <a:xfrm>
                <a:off x="5739080" y="3102938"/>
                <a:ext cx="419100" cy="857250"/>
                <a:chOff x="4783193" y="2097098"/>
                <a:chExt cx="419100" cy="857250"/>
              </a:xfrm>
            </p:grpSpPr>
            <p:sp>
              <p:nvSpPr>
                <p:cNvPr id="67" name="Freeform 66">
                  <a:extLst>
                    <a:ext uri="{FF2B5EF4-FFF2-40B4-BE49-F238E27FC236}">
                      <a16:creationId xmlns:a16="http://schemas.microsoft.com/office/drawing/2014/main" id="{6C2D4FFA-4E3C-7E6D-C9EE-AE7994954BA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B2FEBE32-4B55-B5E1-0E41-ABACA7A2416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sp>
        <p:nvSpPr>
          <p:cNvPr id="79" name="Rounded Rectangle 78">
            <a:extLst>
              <a:ext uri="{FF2B5EF4-FFF2-40B4-BE49-F238E27FC236}">
                <a16:creationId xmlns:a16="http://schemas.microsoft.com/office/drawing/2014/main" id="{1B1966EF-3997-F50E-7A11-E5AFACAEE7C4}"/>
              </a:ext>
            </a:extLst>
          </p:cNvPr>
          <p:cNvSpPr/>
          <p:nvPr/>
        </p:nvSpPr>
        <p:spPr bwMode="auto">
          <a:xfrm>
            <a:off x="684213" y="4088883"/>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82" name="Rounded Rectangle 81">
            <a:extLst>
              <a:ext uri="{FF2B5EF4-FFF2-40B4-BE49-F238E27FC236}">
                <a16:creationId xmlns:a16="http://schemas.microsoft.com/office/drawing/2014/main" id="{B12E069F-3995-2970-AF35-77424F88548C}"/>
              </a:ext>
            </a:extLst>
          </p:cNvPr>
          <p:cNvSpPr/>
          <p:nvPr/>
        </p:nvSpPr>
        <p:spPr bwMode="auto">
          <a:xfrm>
            <a:off x="4670474" y="4088883"/>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85" name="Text Placeholder 3">
            <a:extLst>
              <a:ext uri="{FF2B5EF4-FFF2-40B4-BE49-F238E27FC236}">
                <a16:creationId xmlns:a16="http://schemas.microsoft.com/office/drawing/2014/main" id="{CFE71E74-41BA-E606-9185-34A000CAF14E}"/>
              </a:ext>
            </a:extLst>
          </p:cNvPr>
          <p:cNvSpPr txBox="1">
            <a:spLocks/>
          </p:cNvSpPr>
          <p:nvPr/>
        </p:nvSpPr>
        <p:spPr>
          <a:xfrm>
            <a:off x="4814776" y="4250612"/>
            <a:ext cx="3500709" cy="786732"/>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83% </a:t>
            </a:r>
            <a:r>
              <a:rPr lang="en-US" sz="2000" b="1">
                <a:solidFill>
                  <a:schemeClr val="accent6">
                    <a:lumMod val="50000"/>
                  </a:schemeClr>
                </a:solidFill>
                <a:latin typeface="Arial" panose="020B0604020202020204" pitchFamily="34" charset="0"/>
                <a:cs typeface="Arial" panose="020B0604020202020204" pitchFamily="34" charset="0"/>
              </a:rPr>
              <a:t>expense of smoking </a:t>
            </a:r>
          </a:p>
          <a:p>
            <a:pPr marL="6350" indent="-6350" algn="ctr">
              <a:lnSpc>
                <a:spcPts val="2200"/>
              </a:lnSpc>
              <a:spcBef>
                <a:spcPts val="0"/>
              </a:spcBef>
              <a:spcAft>
                <a:spcPts val="0"/>
              </a:spcAft>
              <a:buNone/>
            </a:pPr>
            <a:r>
              <a:rPr lang="en-US" sz="1700">
                <a:latin typeface="Arial" panose="020B0604020202020204" pitchFamily="34" charset="0"/>
                <a:cs typeface="Arial" panose="020B0604020202020204" pitchFamily="34" charset="0"/>
              </a:rPr>
              <a:t>vs. 31% of general population</a:t>
            </a:r>
            <a:endParaRPr lang="en-US" sz="1700" b="1">
              <a:solidFill>
                <a:schemeClr val="bg1"/>
              </a:solidFill>
              <a:latin typeface="Arial" panose="020B0604020202020204" pitchFamily="34" charset="0"/>
              <a:cs typeface="Arial" panose="020B0604020202020204" pitchFamily="34" charset="0"/>
            </a:endParaRPr>
          </a:p>
        </p:txBody>
      </p:sp>
      <p:sp>
        <p:nvSpPr>
          <p:cNvPr id="86" name="Text Placeholder 3">
            <a:extLst>
              <a:ext uri="{FF2B5EF4-FFF2-40B4-BE49-F238E27FC236}">
                <a16:creationId xmlns:a16="http://schemas.microsoft.com/office/drawing/2014/main" id="{2955D43B-9D52-9F57-0FB4-E33E80277F18}"/>
              </a:ext>
            </a:extLst>
          </p:cNvPr>
          <p:cNvSpPr txBox="1">
            <a:spLocks/>
          </p:cNvSpPr>
          <p:nvPr/>
        </p:nvSpPr>
        <p:spPr>
          <a:xfrm>
            <a:off x="828515" y="4250612"/>
            <a:ext cx="3500709" cy="786732"/>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a:solidFill>
                  <a:schemeClr val="accent6">
                    <a:lumMod val="50000"/>
                  </a:schemeClr>
                </a:solidFill>
                <a:latin typeface="Arial" panose="020B0604020202020204" pitchFamily="34" charset="0"/>
                <a:cs typeface="Arial" panose="020B0604020202020204" pitchFamily="34" charset="0"/>
              </a:rPr>
              <a:t>97% </a:t>
            </a:r>
            <a:r>
              <a:rPr lang="en-US" sz="2000" b="1">
                <a:solidFill>
                  <a:schemeClr val="accent6">
                    <a:lumMod val="50000"/>
                  </a:schemeClr>
                </a:solidFill>
                <a:latin typeface="Arial" panose="020B0604020202020204" pitchFamily="34" charset="0"/>
                <a:cs typeface="Arial" panose="020B0604020202020204" pitchFamily="34" charset="0"/>
              </a:rPr>
              <a:t>for their health </a:t>
            </a:r>
          </a:p>
          <a:p>
            <a:pPr marL="6350" indent="-6350" algn="ctr">
              <a:lnSpc>
                <a:spcPts val="2200"/>
              </a:lnSpc>
              <a:spcBef>
                <a:spcPts val="0"/>
              </a:spcBef>
              <a:spcAft>
                <a:spcPts val="0"/>
              </a:spcAft>
              <a:buNone/>
            </a:pPr>
            <a:r>
              <a:rPr lang="en-US" sz="1700">
                <a:latin typeface="Arial" panose="020B0604020202020204" pitchFamily="34" charset="0"/>
                <a:cs typeface="Arial" panose="020B0604020202020204" pitchFamily="34" charset="0"/>
              </a:rPr>
              <a:t>vs. 83% of general population</a:t>
            </a:r>
            <a:endParaRPr lang="en-US" sz="1700" b="1">
              <a:solidFill>
                <a:schemeClr val="bg1"/>
              </a:solidFill>
              <a:latin typeface="Arial" panose="020B0604020202020204" pitchFamily="34" charset="0"/>
              <a:cs typeface="Arial" panose="020B0604020202020204" pitchFamily="34" charset="0"/>
            </a:endParaRPr>
          </a:p>
        </p:txBody>
      </p:sp>
      <p:grpSp>
        <p:nvGrpSpPr>
          <p:cNvPr id="119" name="Group 118">
            <a:extLst>
              <a:ext uri="{FF2B5EF4-FFF2-40B4-BE49-F238E27FC236}">
                <a16:creationId xmlns:a16="http://schemas.microsoft.com/office/drawing/2014/main" id="{AFC2DD1D-A8CB-EBDF-D66D-34AD27B85692}"/>
              </a:ext>
            </a:extLst>
          </p:cNvPr>
          <p:cNvGrpSpPr/>
          <p:nvPr/>
        </p:nvGrpSpPr>
        <p:grpSpPr>
          <a:xfrm>
            <a:off x="1056265" y="5199073"/>
            <a:ext cx="3045208" cy="520610"/>
            <a:chOff x="904352" y="5269323"/>
            <a:chExt cx="3045208" cy="520610"/>
          </a:xfrm>
        </p:grpSpPr>
        <p:grpSp>
          <p:nvGrpSpPr>
            <p:cNvPr id="88" name="Group 87">
              <a:extLst>
                <a:ext uri="{FF2B5EF4-FFF2-40B4-BE49-F238E27FC236}">
                  <a16:creationId xmlns:a16="http://schemas.microsoft.com/office/drawing/2014/main" id="{BF9A989A-E220-6B55-C216-453EB062D26D}"/>
                </a:ext>
              </a:extLst>
            </p:cNvPr>
            <p:cNvGrpSpPr/>
            <p:nvPr/>
          </p:nvGrpSpPr>
          <p:grpSpPr>
            <a:xfrm>
              <a:off x="904352" y="5269323"/>
              <a:ext cx="255150" cy="520610"/>
              <a:chOff x="4204393" y="2097098"/>
              <a:chExt cx="420137" cy="857250"/>
            </a:xfrm>
          </p:grpSpPr>
          <p:sp>
            <p:nvSpPr>
              <p:cNvPr id="104" name="Freeform 103">
                <a:extLst>
                  <a:ext uri="{FF2B5EF4-FFF2-40B4-BE49-F238E27FC236}">
                    <a16:creationId xmlns:a16="http://schemas.microsoft.com/office/drawing/2014/main" id="{B43054D4-06C4-3956-2D81-0BA094BE628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08ACC474-D317-43BB-B6E6-01D2BBFF2E3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89" name="Group 88">
              <a:extLst>
                <a:ext uri="{FF2B5EF4-FFF2-40B4-BE49-F238E27FC236}">
                  <a16:creationId xmlns:a16="http://schemas.microsoft.com/office/drawing/2014/main" id="{99403930-3A09-5F39-9A36-0B1D743081A2}"/>
                </a:ext>
              </a:extLst>
            </p:cNvPr>
            <p:cNvGrpSpPr/>
            <p:nvPr/>
          </p:nvGrpSpPr>
          <p:grpSpPr>
            <a:xfrm>
              <a:off x="1214708" y="5269323"/>
              <a:ext cx="254520" cy="520610"/>
              <a:chOff x="4783193" y="2097098"/>
              <a:chExt cx="419100" cy="857250"/>
            </a:xfrm>
          </p:grpSpPr>
          <p:sp>
            <p:nvSpPr>
              <p:cNvPr id="102" name="Freeform 101">
                <a:extLst>
                  <a:ext uri="{FF2B5EF4-FFF2-40B4-BE49-F238E27FC236}">
                    <a16:creationId xmlns:a16="http://schemas.microsoft.com/office/drawing/2014/main" id="{42048D6E-A90F-5639-DC14-413076C221E3}"/>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23625582-C60A-4F7B-9405-5FFC58FA7184}"/>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0" name="Group 89">
              <a:extLst>
                <a:ext uri="{FF2B5EF4-FFF2-40B4-BE49-F238E27FC236}">
                  <a16:creationId xmlns:a16="http://schemas.microsoft.com/office/drawing/2014/main" id="{AE396654-82C8-526A-3549-FFD348C051FD}"/>
                </a:ext>
              </a:extLst>
            </p:cNvPr>
            <p:cNvGrpSpPr/>
            <p:nvPr/>
          </p:nvGrpSpPr>
          <p:grpSpPr>
            <a:xfrm>
              <a:off x="1524434" y="5269323"/>
              <a:ext cx="255150" cy="520610"/>
              <a:chOff x="4204393" y="2097098"/>
              <a:chExt cx="420137" cy="857250"/>
            </a:xfrm>
          </p:grpSpPr>
          <p:sp>
            <p:nvSpPr>
              <p:cNvPr id="100" name="Freeform 99">
                <a:extLst>
                  <a:ext uri="{FF2B5EF4-FFF2-40B4-BE49-F238E27FC236}">
                    <a16:creationId xmlns:a16="http://schemas.microsoft.com/office/drawing/2014/main" id="{EA38C523-7A4F-BE9D-4179-3EC611782B1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1" name="Freeform 100">
                <a:extLst>
                  <a:ext uri="{FF2B5EF4-FFF2-40B4-BE49-F238E27FC236}">
                    <a16:creationId xmlns:a16="http://schemas.microsoft.com/office/drawing/2014/main" id="{1CF426E2-C96C-1135-FEA4-E691A6CC89A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1" name="Group 90">
              <a:extLst>
                <a:ext uri="{FF2B5EF4-FFF2-40B4-BE49-F238E27FC236}">
                  <a16:creationId xmlns:a16="http://schemas.microsoft.com/office/drawing/2014/main" id="{A9FF1C0C-B780-EAAC-E1B7-B22DAA1C10D6}"/>
                </a:ext>
              </a:extLst>
            </p:cNvPr>
            <p:cNvGrpSpPr/>
            <p:nvPr/>
          </p:nvGrpSpPr>
          <p:grpSpPr>
            <a:xfrm>
              <a:off x="1834790" y="5269323"/>
              <a:ext cx="254520" cy="520610"/>
              <a:chOff x="4783193" y="2097098"/>
              <a:chExt cx="419100" cy="857250"/>
            </a:xfrm>
          </p:grpSpPr>
          <p:sp>
            <p:nvSpPr>
              <p:cNvPr id="98" name="Freeform 97">
                <a:extLst>
                  <a:ext uri="{FF2B5EF4-FFF2-40B4-BE49-F238E27FC236}">
                    <a16:creationId xmlns:a16="http://schemas.microsoft.com/office/drawing/2014/main" id="{3300F6A0-B2F8-6AC7-0FDB-46EA66E36A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460FDDEA-6E24-C125-6366-8E25F9EA45BE}"/>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92" name="Group 91">
              <a:extLst>
                <a:ext uri="{FF2B5EF4-FFF2-40B4-BE49-F238E27FC236}">
                  <a16:creationId xmlns:a16="http://schemas.microsoft.com/office/drawing/2014/main" id="{4BCFDA13-0BFC-6402-EC9D-3CC8AA222EA0}"/>
                </a:ext>
              </a:extLst>
            </p:cNvPr>
            <p:cNvGrpSpPr/>
            <p:nvPr/>
          </p:nvGrpSpPr>
          <p:grpSpPr>
            <a:xfrm>
              <a:off x="2144516" y="5269323"/>
              <a:ext cx="255150" cy="520610"/>
              <a:chOff x="4204393" y="2097098"/>
              <a:chExt cx="420137" cy="857250"/>
            </a:xfrm>
          </p:grpSpPr>
          <p:sp>
            <p:nvSpPr>
              <p:cNvPr id="96" name="Freeform 95">
                <a:extLst>
                  <a:ext uri="{FF2B5EF4-FFF2-40B4-BE49-F238E27FC236}">
                    <a16:creationId xmlns:a16="http://schemas.microsoft.com/office/drawing/2014/main" id="{8FD02210-3624-F18E-1529-381AB6B9177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387B8CC1-850E-50A5-9834-D44B0E7B44F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93" name="Group 92">
              <a:extLst>
                <a:ext uri="{FF2B5EF4-FFF2-40B4-BE49-F238E27FC236}">
                  <a16:creationId xmlns:a16="http://schemas.microsoft.com/office/drawing/2014/main" id="{DB51D09C-143C-CE9D-1A91-82A9F20922AB}"/>
                </a:ext>
              </a:extLst>
            </p:cNvPr>
            <p:cNvGrpSpPr/>
            <p:nvPr/>
          </p:nvGrpSpPr>
          <p:grpSpPr>
            <a:xfrm>
              <a:off x="2454872" y="5269323"/>
              <a:ext cx="254520" cy="520610"/>
              <a:chOff x="4783193" y="2097098"/>
              <a:chExt cx="419100" cy="857250"/>
            </a:xfrm>
          </p:grpSpPr>
          <p:sp>
            <p:nvSpPr>
              <p:cNvPr id="94" name="Freeform 93">
                <a:extLst>
                  <a:ext uri="{FF2B5EF4-FFF2-40B4-BE49-F238E27FC236}">
                    <a16:creationId xmlns:a16="http://schemas.microsoft.com/office/drawing/2014/main" id="{292D9932-5910-D2E3-B92C-A34910BED18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F6DC280A-09ED-0F02-5320-77C6B448534C}"/>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06" name="Group 105">
              <a:extLst>
                <a:ext uri="{FF2B5EF4-FFF2-40B4-BE49-F238E27FC236}">
                  <a16:creationId xmlns:a16="http://schemas.microsoft.com/office/drawing/2014/main" id="{7C06A0D7-46C5-2262-0B8E-82D66913C489}"/>
                </a:ext>
              </a:extLst>
            </p:cNvPr>
            <p:cNvGrpSpPr/>
            <p:nvPr/>
          </p:nvGrpSpPr>
          <p:grpSpPr>
            <a:xfrm>
              <a:off x="2764598" y="5269323"/>
              <a:ext cx="255150" cy="520610"/>
              <a:chOff x="4204393" y="2097098"/>
              <a:chExt cx="420137" cy="857250"/>
            </a:xfrm>
          </p:grpSpPr>
          <p:sp>
            <p:nvSpPr>
              <p:cNvPr id="107" name="Freeform 106">
                <a:extLst>
                  <a:ext uri="{FF2B5EF4-FFF2-40B4-BE49-F238E27FC236}">
                    <a16:creationId xmlns:a16="http://schemas.microsoft.com/office/drawing/2014/main" id="{A639278C-49F8-C3A2-9780-4DDC3F9FA8F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08" name="Freeform 107">
                <a:extLst>
                  <a:ext uri="{FF2B5EF4-FFF2-40B4-BE49-F238E27FC236}">
                    <a16:creationId xmlns:a16="http://schemas.microsoft.com/office/drawing/2014/main" id="{0FE0D317-F943-0B5A-8426-0C0FEED48F2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09" name="Group 108">
              <a:extLst>
                <a:ext uri="{FF2B5EF4-FFF2-40B4-BE49-F238E27FC236}">
                  <a16:creationId xmlns:a16="http://schemas.microsoft.com/office/drawing/2014/main" id="{0ECBD410-4E38-F2A5-6E35-A22E93BF542B}"/>
                </a:ext>
              </a:extLst>
            </p:cNvPr>
            <p:cNvGrpSpPr/>
            <p:nvPr/>
          </p:nvGrpSpPr>
          <p:grpSpPr>
            <a:xfrm>
              <a:off x="3074954" y="5269323"/>
              <a:ext cx="254520" cy="520610"/>
              <a:chOff x="4783193" y="2097098"/>
              <a:chExt cx="419100" cy="857250"/>
            </a:xfrm>
          </p:grpSpPr>
          <p:sp>
            <p:nvSpPr>
              <p:cNvPr id="110" name="Freeform 109">
                <a:extLst>
                  <a:ext uri="{FF2B5EF4-FFF2-40B4-BE49-F238E27FC236}">
                    <a16:creationId xmlns:a16="http://schemas.microsoft.com/office/drawing/2014/main" id="{68A1D8DC-E43F-C513-75E8-9DF67F89C2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11" name="Freeform 110">
                <a:extLst>
                  <a:ext uri="{FF2B5EF4-FFF2-40B4-BE49-F238E27FC236}">
                    <a16:creationId xmlns:a16="http://schemas.microsoft.com/office/drawing/2014/main" id="{35668248-74C3-FD14-6874-1A679CFF36F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13" name="Group 112">
              <a:extLst>
                <a:ext uri="{FF2B5EF4-FFF2-40B4-BE49-F238E27FC236}">
                  <a16:creationId xmlns:a16="http://schemas.microsoft.com/office/drawing/2014/main" id="{AA7A693A-02EC-BEFA-E12E-24BCCBE62E21}"/>
                </a:ext>
              </a:extLst>
            </p:cNvPr>
            <p:cNvGrpSpPr/>
            <p:nvPr/>
          </p:nvGrpSpPr>
          <p:grpSpPr>
            <a:xfrm>
              <a:off x="3384680" y="5269323"/>
              <a:ext cx="255150" cy="520610"/>
              <a:chOff x="4204393" y="2097098"/>
              <a:chExt cx="420137" cy="857250"/>
            </a:xfrm>
          </p:grpSpPr>
          <p:sp>
            <p:nvSpPr>
              <p:cNvPr id="114" name="Freeform 113">
                <a:extLst>
                  <a:ext uri="{FF2B5EF4-FFF2-40B4-BE49-F238E27FC236}">
                    <a16:creationId xmlns:a16="http://schemas.microsoft.com/office/drawing/2014/main" id="{770891D2-BC90-82EE-8DEB-A7EA588754A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15" name="Freeform 114">
                <a:extLst>
                  <a:ext uri="{FF2B5EF4-FFF2-40B4-BE49-F238E27FC236}">
                    <a16:creationId xmlns:a16="http://schemas.microsoft.com/office/drawing/2014/main" id="{507D19B0-BE22-576F-1EDC-E71B6CB53CE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16" name="Group 115">
              <a:extLst>
                <a:ext uri="{FF2B5EF4-FFF2-40B4-BE49-F238E27FC236}">
                  <a16:creationId xmlns:a16="http://schemas.microsoft.com/office/drawing/2014/main" id="{12E623B1-8255-E3D5-EB67-EEB34FCB35EA}"/>
                </a:ext>
              </a:extLst>
            </p:cNvPr>
            <p:cNvGrpSpPr/>
            <p:nvPr/>
          </p:nvGrpSpPr>
          <p:grpSpPr>
            <a:xfrm>
              <a:off x="3695040" y="5269323"/>
              <a:ext cx="254520" cy="520610"/>
              <a:chOff x="4783193" y="2097098"/>
              <a:chExt cx="419100" cy="857250"/>
            </a:xfrm>
          </p:grpSpPr>
          <p:sp>
            <p:nvSpPr>
              <p:cNvPr id="117" name="Freeform 116">
                <a:extLst>
                  <a:ext uri="{FF2B5EF4-FFF2-40B4-BE49-F238E27FC236}">
                    <a16:creationId xmlns:a16="http://schemas.microsoft.com/office/drawing/2014/main" id="{09B919C7-BBC0-F1D1-B6C0-2CFC1BAECA9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18" name="Freeform 117">
                <a:extLst>
                  <a:ext uri="{FF2B5EF4-FFF2-40B4-BE49-F238E27FC236}">
                    <a16:creationId xmlns:a16="http://schemas.microsoft.com/office/drawing/2014/main" id="{9081FC3F-EA04-0D61-9945-E756F5CBA36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grpSp>
        <p:nvGrpSpPr>
          <p:cNvPr id="120" name="Group 119">
            <a:extLst>
              <a:ext uri="{FF2B5EF4-FFF2-40B4-BE49-F238E27FC236}">
                <a16:creationId xmlns:a16="http://schemas.microsoft.com/office/drawing/2014/main" id="{45F0B564-FA84-07A5-7E4E-962EB53BDC9E}"/>
              </a:ext>
            </a:extLst>
          </p:cNvPr>
          <p:cNvGrpSpPr/>
          <p:nvPr/>
        </p:nvGrpSpPr>
        <p:grpSpPr>
          <a:xfrm>
            <a:off x="5042526" y="5199073"/>
            <a:ext cx="3045208" cy="520610"/>
            <a:chOff x="904352" y="5269323"/>
            <a:chExt cx="3045208" cy="520610"/>
          </a:xfrm>
        </p:grpSpPr>
        <p:grpSp>
          <p:nvGrpSpPr>
            <p:cNvPr id="121" name="Group 120">
              <a:extLst>
                <a:ext uri="{FF2B5EF4-FFF2-40B4-BE49-F238E27FC236}">
                  <a16:creationId xmlns:a16="http://schemas.microsoft.com/office/drawing/2014/main" id="{28FA4DB2-473B-4A64-2CAA-346EB55083DB}"/>
                </a:ext>
              </a:extLst>
            </p:cNvPr>
            <p:cNvGrpSpPr/>
            <p:nvPr/>
          </p:nvGrpSpPr>
          <p:grpSpPr>
            <a:xfrm>
              <a:off x="904352" y="5269323"/>
              <a:ext cx="255150" cy="520610"/>
              <a:chOff x="4204393" y="2097098"/>
              <a:chExt cx="420137" cy="857250"/>
            </a:xfrm>
          </p:grpSpPr>
          <p:sp>
            <p:nvSpPr>
              <p:cNvPr id="149" name="Freeform 148">
                <a:extLst>
                  <a:ext uri="{FF2B5EF4-FFF2-40B4-BE49-F238E27FC236}">
                    <a16:creationId xmlns:a16="http://schemas.microsoft.com/office/drawing/2014/main" id="{B6C20A02-26F6-989F-DF59-FDC734DCD35E}"/>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50" name="Freeform 149">
                <a:extLst>
                  <a:ext uri="{FF2B5EF4-FFF2-40B4-BE49-F238E27FC236}">
                    <a16:creationId xmlns:a16="http://schemas.microsoft.com/office/drawing/2014/main" id="{6846DD14-8EDB-1F51-2342-DE3CDDAF04D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2" name="Group 121">
              <a:extLst>
                <a:ext uri="{FF2B5EF4-FFF2-40B4-BE49-F238E27FC236}">
                  <a16:creationId xmlns:a16="http://schemas.microsoft.com/office/drawing/2014/main" id="{B51A44A2-2E27-2896-720B-54A06DC1A072}"/>
                </a:ext>
              </a:extLst>
            </p:cNvPr>
            <p:cNvGrpSpPr/>
            <p:nvPr/>
          </p:nvGrpSpPr>
          <p:grpSpPr>
            <a:xfrm>
              <a:off x="1214708" y="5269323"/>
              <a:ext cx="254520" cy="520610"/>
              <a:chOff x="4783193" y="2097098"/>
              <a:chExt cx="419100" cy="857250"/>
            </a:xfrm>
          </p:grpSpPr>
          <p:sp>
            <p:nvSpPr>
              <p:cNvPr id="147" name="Freeform 146">
                <a:extLst>
                  <a:ext uri="{FF2B5EF4-FFF2-40B4-BE49-F238E27FC236}">
                    <a16:creationId xmlns:a16="http://schemas.microsoft.com/office/drawing/2014/main" id="{17659F0F-F5C9-DD3B-69A2-5CBA4FBCF6AB}"/>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8" name="Freeform 147">
                <a:extLst>
                  <a:ext uri="{FF2B5EF4-FFF2-40B4-BE49-F238E27FC236}">
                    <a16:creationId xmlns:a16="http://schemas.microsoft.com/office/drawing/2014/main" id="{EA22B2B7-165E-F171-F9D6-312AEF4FBF0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3" name="Group 122">
              <a:extLst>
                <a:ext uri="{FF2B5EF4-FFF2-40B4-BE49-F238E27FC236}">
                  <a16:creationId xmlns:a16="http://schemas.microsoft.com/office/drawing/2014/main" id="{8C6D5FFB-A36A-96C2-6F80-24585CD2C6DE}"/>
                </a:ext>
              </a:extLst>
            </p:cNvPr>
            <p:cNvGrpSpPr/>
            <p:nvPr/>
          </p:nvGrpSpPr>
          <p:grpSpPr>
            <a:xfrm>
              <a:off x="1524434" y="5269323"/>
              <a:ext cx="255150" cy="520610"/>
              <a:chOff x="4204393" y="2097098"/>
              <a:chExt cx="420137" cy="857250"/>
            </a:xfrm>
          </p:grpSpPr>
          <p:sp>
            <p:nvSpPr>
              <p:cNvPr id="145" name="Freeform 144">
                <a:extLst>
                  <a:ext uri="{FF2B5EF4-FFF2-40B4-BE49-F238E27FC236}">
                    <a16:creationId xmlns:a16="http://schemas.microsoft.com/office/drawing/2014/main" id="{3AADA535-3876-6B35-5F03-8C5516D1AF1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6" name="Freeform 145">
                <a:extLst>
                  <a:ext uri="{FF2B5EF4-FFF2-40B4-BE49-F238E27FC236}">
                    <a16:creationId xmlns:a16="http://schemas.microsoft.com/office/drawing/2014/main" id="{D73F3F24-4D82-B6E2-41EF-4D1EFCFDC265}"/>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4" name="Group 123">
              <a:extLst>
                <a:ext uri="{FF2B5EF4-FFF2-40B4-BE49-F238E27FC236}">
                  <a16:creationId xmlns:a16="http://schemas.microsoft.com/office/drawing/2014/main" id="{211111D5-FBBE-E05C-A4DF-1A5F48ECB8FB}"/>
                </a:ext>
              </a:extLst>
            </p:cNvPr>
            <p:cNvGrpSpPr/>
            <p:nvPr/>
          </p:nvGrpSpPr>
          <p:grpSpPr>
            <a:xfrm>
              <a:off x="1834790" y="5269323"/>
              <a:ext cx="254520" cy="520610"/>
              <a:chOff x="4783193" y="2097098"/>
              <a:chExt cx="419100" cy="857250"/>
            </a:xfrm>
          </p:grpSpPr>
          <p:sp>
            <p:nvSpPr>
              <p:cNvPr id="143" name="Freeform 142">
                <a:extLst>
                  <a:ext uri="{FF2B5EF4-FFF2-40B4-BE49-F238E27FC236}">
                    <a16:creationId xmlns:a16="http://schemas.microsoft.com/office/drawing/2014/main" id="{4F0622BE-8948-97AB-245F-470B63364FF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id="{16EFC874-759D-EF92-B804-99A38C3064F1}"/>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5" name="Group 124">
              <a:extLst>
                <a:ext uri="{FF2B5EF4-FFF2-40B4-BE49-F238E27FC236}">
                  <a16:creationId xmlns:a16="http://schemas.microsoft.com/office/drawing/2014/main" id="{7DEEDF73-4638-C585-4FA9-DA4A3D84A2C7}"/>
                </a:ext>
              </a:extLst>
            </p:cNvPr>
            <p:cNvGrpSpPr/>
            <p:nvPr/>
          </p:nvGrpSpPr>
          <p:grpSpPr>
            <a:xfrm>
              <a:off x="2144516" y="5269323"/>
              <a:ext cx="255150" cy="520610"/>
              <a:chOff x="4204393" y="2097098"/>
              <a:chExt cx="420137" cy="857250"/>
            </a:xfrm>
          </p:grpSpPr>
          <p:sp>
            <p:nvSpPr>
              <p:cNvPr id="141" name="Freeform 140">
                <a:extLst>
                  <a:ext uri="{FF2B5EF4-FFF2-40B4-BE49-F238E27FC236}">
                    <a16:creationId xmlns:a16="http://schemas.microsoft.com/office/drawing/2014/main" id="{A34BA7E6-188B-B371-4C2E-369E284E4861}"/>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4E1FAB53-82E5-ABA4-FDC4-57906348CED8}"/>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6" name="Group 125">
              <a:extLst>
                <a:ext uri="{FF2B5EF4-FFF2-40B4-BE49-F238E27FC236}">
                  <a16:creationId xmlns:a16="http://schemas.microsoft.com/office/drawing/2014/main" id="{D86A9365-8610-4F0F-9937-6C60D62999DD}"/>
                </a:ext>
              </a:extLst>
            </p:cNvPr>
            <p:cNvGrpSpPr/>
            <p:nvPr/>
          </p:nvGrpSpPr>
          <p:grpSpPr>
            <a:xfrm>
              <a:off x="2454872" y="5269323"/>
              <a:ext cx="254520" cy="520610"/>
              <a:chOff x="4783193" y="2097098"/>
              <a:chExt cx="419100" cy="857250"/>
            </a:xfrm>
          </p:grpSpPr>
          <p:sp>
            <p:nvSpPr>
              <p:cNvPr id="139" name="Freeform 138">
                <a:extLst>
                  <a:ext uri="{FF2B5EF4-FFF2-40B4-BE49-F238E27FC236}">
                    <a16:creationId xmlns:a16="http://schemas.microsoft.com/office/drawing/2014/main" id="{D67F3E17-A030-6BB5-EE60-D13794BC2E8F}"/>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8478BF76-AC32-D4D2-FC1D-644B82AAAE7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7" name="Group 126">
              <a:extLst>
                <a:ext uri="{FF2B5EF4-FFF2-40B4-BE49-F238E27FC236}">
                  <a16:creationId xmlns:a16="http://schemas.microsoft.com/office/drawing/2014/main" id="{5A785928-9674-B4FB-75D5-8AFE2988D64E}"/>
                </a:ext>
              </a:extLst>
            </p:cNvPr>
            <p:cNvGrpSpPr/>
            <p:nvPr/>
          </p:nvGrpSpPr>
          <p:grpSpPr>
            <a:xfrm>
              <a:off x="2764598" y="5269323"/>
              <a:ext cx="255150" cy="520610"/>
              <a:chOff x="4204393" y="2097098"/>
              <a:chExt cx="420137" cy="857250"/>
            </a:xfrm>
          </p:grpSpPr>
          <p:sp>
            <p:nvSpPr>
              <p:cNvPr id="137" name="Freeform 136">
                <a:extLst>
                  <a:ext uri="{FF2B5EF4-FFF2-40B4-BE49-F238E27FC236}">
                    <a16:creationId xmlns:a16="http://schemas.microsoft.com/office/drawing/2014/main" id="{D7AF5696-7810-5962-6944-FDF0D11899A3}"/>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id="{D8518FF0-E04E-C943-C0AD-3A961631723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a:p>
            </p:txBody>
          </p:sp>
        </p:grpSp>
        <p:grpSp>
          <p:nvGrpSpPr>
            <p:cNvPr id="128" name="Group 127">
              <a:extLst>
                <a:ext uri="{FF2B5EF4-FFF2-40B4-BE49-F238E27FC236}">
                  <a16:creationId xmlns:a16="http://schemas.microsoft.com/office/drawing/2014/main" id="{505FD02F-27A1-2F72-C1E7-3A72EB42E611}"/>
                </a:ext>
              </a:extLst>
            </p:cNvPr>
            <p:cNvGrpSpPr/>
            <p:nvPr/>
          </p:nvGrpSpPr>
          <p:grpSpPr>
            <a:xfrm>
              <a:off x="3074954" y="5269323"/>
              <a:ext cx="254520" cy="520610"/>
              <a:chOff x="4783193" y="2097098"/>
              <a:chExt cx="419100" cy="857250"/>
            </a:xfrm>
          </p:grpSpPr>
          <p:sp>
            <p:nvSpPr>
              <p:cNvPr id="135" name="Freeform 134">
                <a:extLst>
                  <a:ext uri="{FF2B5EF4-FFF2-40B4-BE49-F238E27FC236}">
                    <a16:creationId xmlns:a16="http://schemas.microsoft.com/office/drawing/2014/main" id="{AB1F70B1-84C5-DE77-9720-4C2CC7D97F25}"/>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CF8A95A9-A25A-8B4E-E659-541E81090E5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a:p>
            </p:txBody>
          </p:sp>
        </p:grpSp>
        <p:grpSp>
          <p:nvGrpSpPr>
            <p:cNvPr id="129" name="Group 128">
              <a:extLst>
                <a:ext uri="{FF2B5EF4-FFF2-40B4-BE49-F238E27FC236}">
                  <a16:creationId xmlns:a16="http://schemas.microsoft.com/office/drawing/2014/main" id="{D6744971-F67F-4615-BB0F-B132454A2D40}"/>
                </a:ext>
              </a:extLst>
            </p:cNvPr>
            <p:cNvGrpSpPr/>
            <p:nvPr/>
          </p:nvGrpSpPr>
          <p:grpSpPr>
            <a:xfrm>
              <a:off x="3384680" y="5269323"/>
              <a:ext cx="255150" cy="520610"/>
              <a:chOff x="4204393" y="2097098"/>
              <a:chExt cx="420137" cy="857250"/>
            </a:xfrm>
          </p:grpSpPr>
          <p:sp>
            <p:nvSpPr>
              <p:cNvPr id="133" name="Freeform 132">
                <a:extLst>
                  <a:ext uri="{FF2B5EF4-FFF2-40B4-BE49-F238E27FC236}">
                    <a16:creationId xmlns:a16="http://schemas.microsoft.com/office/drawing/2014/main" id="{4DB1F964-649E-DACB-9D3B-E2DA7B8B5F0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12B16FD7-C2AE-1C29-E17B-69E142D1AF6B}"/>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a:p>
            </p:txBody>
          </p:sp>
        </p:grpSp>
        <p:grpSp>
          <p:nvGrpSpPr>
            <p:cNvPr id="130" name="Group 129">
              <a:extLst>
                <a:ext uri="{FF2B5EF4-FFF2-40B4-BE49-F238E27FC236}">
                  <a16:creationId xmlns:a16="http://schemas.microsoft.com/office/drawing/2014/main" id="{B7150125-E35D-3C72-24E4-23940987FC27}"/>
                </a:ext>
              </a:extLst>
            </p:cNvPr>
            <p:cNvGrpSpPr/>
            <p:nvPr/>
          </p:nvGrpSpPr>
          <p:grpSpPr>
            <a:xfrm>
              <a:off x="3695040" y="5269323"/>
              <a:ext cx="254520" cy="520610"/>
              <a:chOff x="4783193" y="2097098"/>
              <a:chExt cx="419100" cy="857250"/>
            </a:xfrm>
          </p:grpSpPr>
          <p:sp>
            <p:nvSpPr>
              <p:cNvPr id="131" name="Freeform 130">
                <a:extLst>
                  <a:ext uri="{FF2B5EF4-FFF2-40B4-BE49-F238E27FC236}">
                    <a16:creationId xmlns:a16="http://schemas.microsoft.com/office/drawing/2014/main" id="{FAD277DC-6B3C-9C58-71FB-1D2B61AC972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id="{50F79B98-B202-F634-ACEA-2D72C7BA89B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99061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500"/>
                                        <p:tgtEl>
                                          <p:spTgt spid="77"/>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6" presetClass="entr" presetSubtype="37" fill="hold" nodeType="afterEffect">
                                  <p:stCondLst>
                                    <p:cond delay="500"/>
                                  </p:stCondLst>
                                  <p:childTnLst>
                                    <p:set>
                                      <p:cBhvr>
                                        <p:cTn id="19" dur="1" fill="hold">
                                          <p:stCondLst>
                                            <p:cond delay="0"/>
                                          </p:stCondLst>
                                        </p:cTn>
                                        <p:tgtEl>
                                          <p:spTgt spid="151"/>
                                        </p:tgtEl>
                                        <p:attrNameLst>
                                          <p:attrName>style.visibility</p:attrName>
                                        </p:attrNameLst>
                                      </p:cBhvr>
                                      <p:to>
                                        <p:strVal val="visible"/>
                                      </p:to>
                                    </p:set>
                                    <p:animEffect transition="in" filter="barn(outVertical)">
                                      <p:cBhvr>
                                        <p:cTn id="20" dur="500"/>
                                        <p:tgtEl>
                                          <p:spTgt spid="15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500"/>
                                        <p:tgtEl>
                                          <p:spTgt spid="79"/>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500"/>
                                        <p:tgtEl>
                                          <p:spTgt spid="86"/>
                                        </p:tgtEl>
                                      </p:cBhvr>
                                    </p:animEffect>
                                  </p:childTnLst>
                                </p:cTn>
                              </p:par>
                            </p:childTnLst>
                          </p:cTn>
                        </p:par>
                        <p:par>
                          <p:cTn id="30" fill="hold">
                            <p:stCondLst>
                              <p:cond delay="1500"/>
                            </p:stCondLst>
                            <p:childTnLst>
                              <p:par>
                                <p:cTn id="31" presetID="16" presetClass="entr" presetSubtype="37" fill="hold" nodeType="afterEffect">
                                  <p:stCondLst>
                                    <p:cond delay="500"/>
                                  </p:stCondLst>
                                  <p:childTnLst>
                                    <p:set>
                                      <p:cBhvr>
                                        <p:cTn id="32" dur="1" fill="hold">
                                          <p:stCondLst>
                                            <p:cond delay="0"/>
                                          </p:stCondLst>
                                        </p:cTn>
                                        <p:tgtEl>
                                          <p:spTgt spid="119"/>
                                        </p:tgtEl>
                                        <p:attrNameLst>
                                          <p:attrName>style.visibility</p:attrName>
                                        </p:attrNameLst>
                                      </p:cBhvr>
                                      <p:to>
                                        <p:strVal val="visible"/>
                                      </p:to>
                                    </p:set>
                                    <p:animEffect transition="in" filter="barn(outVertical)">
                                      <p:cBhvr>
                                        <p:cTn id="33" dur="500"/>
                                        <p:tgtEl>
                                          <p:spTgt spid="119"/>
                                        </p:tgtEl>
                                      </p:cBhvr>
                                    </p:animEffect>
                                  </p:childTnLst>
                                </p:cTn>
                              </p:par>
                            </p:childTnLst>
                          </p:cTn>
                        </p:par>
                        <p:par>
                          <p:cTn id="34" fill="hold">
                            <p:stCondLst>
                              <p:cond delay="2500"/>
                            </p:stCondLst>
                            <p:childTnLst>
                              <p:par>
                                <p:cTn id="35" presetID="10" presetClass="entr" presetSubtype="0" fill="hold" grpId="0" nodeType="afterEffect">
                                  <p:stCondLst>
                                    <p:cond delay="50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500"/>
                                        <p:tgtEl>
                                          <p:spTgt spid="82"/>
                                        </p:tgtEl>
                                      </p:cBhvr>
                                    </p:animEffect>
                                  </p:childTnLst>
                                </p:cTn>
                              </p:par>
                            </p:childTnLst>
                          </p:cTn>
                        </p:par>
                        <p:par>
                          <p:cTn id="38" fill="hold">
                            <p:stCondLst>
                              <p:cond delay="3500"/>
                            </p:stCondLst>
                            <p:childTnLst>
                              <p:par>
                                <p:cTn id="39" presetID="10" presetClass="entr" presetSubtype="0" fill="hold" grpId="0" nodeType="afterEffect">
                                  <p:stCondLst>
                                    <p:cond delay="50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childTnLst>
                          </p:cTn>
                        </p:par>
                        <p:par>
                          <p:cTn id="42" fill="hold">
                            <p:stCondLst>
                              <p:cond delay="4500"/>
                            </p:stCondLst>
                            <p:childTnLst>
                              <p:par>
                                <p:cTn id="43" presetID="16" presetClass="entr" presetSubtype="37" fill="hold" nodeType="afterEffect">
                                  <p:stCondLst>
                                    <p:cond delay="500"/>
                                  </p:stCondLst>
                                  <p:childTnLst>
                                    <p:set>
                                      <p:cBhvr>
                                        <p:cTn id="44" dur="1" fill="hold">
                                          <p:stCondLst>
                                            <p:cond delay="0"/>
                                          </p:stCondLst>
                                        </p:cTn>
                                        <p:tgtEl>
                                          <p:spTgt spid="120"/>
                                        </p:tgtEl>
                                        <p:attrNameLst>
                                          <p:attrName>style.visibility</p:attrName>
                                        </p:attrNameLst>
                                      </p:cBhvr>
                                      <p:to>
                                        <p:strVal val="visible"/>
                                      </p:to>
                                    </p:set>
                                    <p:animEffect transition="in" filter="barn(outVertical)">
                                      <p:cBhvr>
                                        <p:cTn id="4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2" grpId="0"/>
      <p:bldP spid="3" grpId="0"/>
      <p:bldP spid="79" grpId="0" animBg="1"/>
      <p:bldP spid="82" grpId="0" animBg="1"/>
      <p:bldP spid="85" grpId="0"/>
      <p:bldP spid="8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1178772" y="2657436"/>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40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1356330" y="3298732"/>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900684" y="750339"/>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rgbClr val="0072CF"/>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t>Treating tobacco use </a:t>
            </a:r>
            <a:br>
              <a:rPr lang="en-US" sz="30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br>
            <a:r>
              <a:rPr lang="en-US" sz="30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t>is detrimental to recovery </a:t>
            </a:r>
            <a:br>
              <a:rPr lang="en-US" sz="30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br>
            <a:r>
              <a:rPr lang="en-US" sz="30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t>and/or mental illness</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915582" y="1431212"/>
            <a:ext cx="2615235" cy="2633587"/>
          </a:xfrm>
          <a:prstGeom prst="rect">
            <a:avLst/>
          </a:prstGeom>
          <a:effectLst>
            <a:outerShdw blurRad="508000" dist="76200" dir="5400000" algn="ctr" rotWithShape="0">
              <a:srgbClr val="000000">
                <a:alpha val="30000"/>
              </a:srgbClr>
            </a:outerShdw>
          </a:effectLst>
        </p:spPr>
      </p:pic>
      <p:sp>
        <p:nvSpPr>
          <p:cNvPr id="3" name="TextBox 2">
            <a:extLst>
              <a:ext uri="{FF2B5EF4-FFF2-40B4-BE49-F238E27FC236}">
                <a16:creationId xmlns:a16="http://schemas.microsoft.com/office/drawing/2014/main" id="{225ACF7D-CD42-CB67-9C27-BBBB76EC5193}"/>
              </a:ext>
            </a:extLst>
          </p:cNvPr>
          <p:cNvSpPr txBox="1"/>
          <p:nvPr/>
        </p:nvSpPr>
        <p:spPr bwMode="auto">
          <a:xfrm>
            <a:off x="864310" y="4643797"/>
            <a:ext cx="6475960" cy="1323439"/>
          </a:xfrm>
          <a:prstGeom prst="rect">
            <a:avLst/>
          </a:prstGeom>
          <a:noFill/>
          <a:ln w="9525">
            <a:noFill/>
            <a:miter lim="800000"/>
            <a:headEnd/>
            <a:tailEnd/>
          </a:ln>
        </p:spPr>
        <p:txBody>
          <a:bodyPr wrap="square">
            <a:spAutoFit/>
          </a:bodyPr>
          <a:lstStyle/>
          <a:p>
            <a:pPr>
              <a:spcBef>
                <a:spcPts val="1400"/>
              </a:spcBef>
              <a:spcAft>
                <a:spcPts val="1400"/>
              </a:spcAft>
            </a:pPr>
            <a:r>
              <a:rPr lang="en-US" sz="2000" b="1">
                <a:solidFill>
                  <a:srgbClr val="0072CF"/>
                </a:solidFill>
              </a:rPr>
              <a:t>Quitting smoking has been shown to improve mental health</a:t>
            </a:r>
            <a:r>
              <a:rPr lang="en-US" sz="2000">
                <a:solidFill>
                  <a:srgbClr val="0072CF"/>
                </a:solidFill>
              </a:rPr>
              <a:t> (such as reduction in anxiety and depressive symptoms), </a:t>
            </a:r>
            <a:r>
              <a:rPr lang="en-US" sz="2000" b="1">
                <a:solidFill>
                  <a:srgbClr val="0072CF"/>
                </a:solidFill>
              </a:rPr>
              <a:t>and the size of the effect is the equivalent to taking antidepressants </a:t>
            </a:r>
          </a:p>
        </p:txBody>
      </p:sp>
    </p:spTree>
    <p:extLst>
      <p:ext uri="{BB962C8B-B14F-4D97-AF65-F5344CB8AC3E}">
        <p14:creationId xmlns:p14="http://schemas.microsoft.com/office/powerpoint/2010/main" val="195987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78188-6550-76D4-F740-08B25ED5CDBF}"/>
              </a:ext>
            </a:extLst>
          </p:cNvPr>
          <p:cNvSpPr>
            <a:spLocks noGrp="1"/>
          </p:cNvSpPr>
          <p:nvPr>
            <p:ph type="title"/>
          </p:nvPr>
        </p:nvSpPr>
        <p:spPr/>
        <p:txBody>
          <a:bodyPr/>
          <a:lstStyle/>
          <a:p>
            <a:r>
              <a:rPr lang="en-US"/>
              <a:t>Benefits of quitting</a:t>
            </a:r>
          </a:p>
        </p:txBody>
      </p:sp>
      <p:pic>
        <p:nvPicPr>
          <p:cNvPr id="31" name="Picture 30">
            <a:extLst>
              <a:ext uri="{FF2B5EF4-FFF2-40B4-BE49-F238E27FC236}">
                <a16:creationId xmlns:a16="http://schemas.microsoft.com/office/drawing/2014/main" id="{AB4FBF88-0515-7F9C-D0D1-85EE73951D9D}"/>
              </a:ext>
            </a:extLst>
          </p:cNvPr>
          <p:cNvPicPr>
            <a:picLocks noChangeAspect="1"/>
          </p:cNvPicPr>
          <p:nvPr/>
        </p:nvPicPr>
        <p:blipFill>
          <a:blip r:embed="rId3"/>
          <a:srcRect/>
          <a:stretch/>
        </p:blipFill>
        <p:spPr>
          <a:xfrm>
            <a:off x="629250" y="1676609"/>
            <a:ext cx="953119" cy="953119"/>
          </a:xfrm>
          <a:prstGeom prst="rect">
            <a:avLst/>
          </a:prstGeom>
          <a:effectLst>
            <a:outerShdw blurRad="254000" dist="63500" dir="5400000" algn="ctr" rotWithShape="0">
              <a:srgbClr val="000000">
                <a:alpha val="20000"/>
              </a:srgbClr>
            </a:outerShdw>
          </a:effectLst>
        </p:spPr>
      </p:pic>
      <p:pic>
        <p:nvPicPr>
          <p:cNvPr id="32" name="Picture 31">
            <a:extLst>
              <a:ext uri="{FF2B5EF4-FFF2-40B4-BE49-F238E27FC236}">
                <a16:creationId xmlns:a16="http://schemas.microsoft.com/office/drawing/2014/main" id="{D9487AB3-C78A-D220-B186-EDF07A78CECC}"/>
              </a:ext>
            </a:extLst>
          </p:cNvPr>
          <p:cNvPicPr>
            <a:picLocks noChangeAspect="1"/>
          </p:cNvPicPr>
          <p:nvPr/>
        </p:nvPicPr>
        <p:blipFill>
          <a:blip r:embed="rId4"/>
          <a:srcRect/>
          <a:stretch/>
        </p:blipFill>
        <p:spPr>
          <a:xfrm>
            <a:off x="629250" y="2776280"/>
            <a:ext cx="953119" cy="953119"/>
          </a:xfrm>
          <a:prstGeom prst="rect">
            <a:avLst/>
          </a:prstGeom>
          <a:effectLst>
            <a:outerShdw blurRad="254000" dist="63500" dir="5400000" algn="ctr" rotWithShape="0">
              <a:srgbClr val="000000">
                <a:alpha val="20000"/>
              </a:srgbClr>
            </a:outerShdw>
          </a:effectLst>
        </p:spPr>
      </p:pic>
      <p:sp>
        <p:nvSpPr>
          <p:cNvPr id="33" name="Text Placeholder 2">
            <a:extLst>
              <a:ext uri="{FF2B5EF4-FFF2-40B4-BE49-F238E27FC236}">
                <a16:creationId xmlns:a16="http://schemas.microsoft.com/office/drawing/2014/main" id="{67AB3261-9A7F-1E8D-098B-843194F1956C}"/>
              </a:ext>
            </a:extLst>
          </p:cNvPr>
          <p:cNvSpPr txBox="1">
            <a:spLocks/>
          </p:cNvSpPr>
          <p:nvPr/>
        </p:nvSpPr>
        <p:spPr bwMode="auto">
          <a:xfrm>
            <a:off x="1725718" y="1676609"/>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a:solidFill>
                  <a:srgbClr val="0072CF"/>
                </a:solidFill>
              </a:rPr>
              <a:t>Physical health (cardiovascular, respiratory, cancer risk)</a:t>
            </a:r>
            <a:br>
              <a:rPr lang="en-US" b="1">
                <a:solidFill>
                  <a:srgbClr val="0072CF"/>
                </a:solidFill>
              </a:rPr>
            </a:br>
            <a:r>
              <a:rPr lang="en-US" sz="1500" b="1" spc="-30"/>
              <a:t>Other: Improved breathing, skin tone/</a:t>
            </a:r>
            <a:r>
              <a:rPr lang="en-US" sz="1500" b="1" spc="-30" err="1"/>
              <a:t>colour</a:t>
            </a:r>
            <a:r>
              <a:rPr lang="en-US" sz="1500" b="1" spc="-30"/>
              <a:t>, energy levels, smell, taste</a:t>
            </a:r>
            <a:endParaRPr lang="en-US" sz="1500" b="1" spc="-30">
              <a:solidFill>
                <a:schemeClr val="accent1"/>
              </a:solidFill>
            </a:endParaRPr>
          </a:p>
        </p:txBody>
      </p:sp>
      <p:pic>
        <p:nvPicPr>
          <p:cNvPr id="36" name="Picture 35">
            <a:extLst>
              <a:ext uri="{FF2B5EF4-FFF2-40B4-BE49-F238E27FC236}">
                <a16:creationId xmlns:a16="http://schemas.microsoft.com/office/drawing/2014/main" id="{59707E28-1EC7-2459-15D6-4E045E9A46DB}"/>
              </a:ext>
            </a:extLst>
          </p:cNvPr>
          <p:cNvPicPr>
            <a:picLocks noChangeAspect="1"/>
          </p:cNvPicPr>
          <p:nvPr/>
        </p:nvPicPr>
        <p:blipFill>
          <a:blip r:embed="rId5"/>
          <a:srcRect/>
          <a:stretch/>
        </p:blipFill>
        <p:spPr>
          <a:xfrm>
            <a:off x="629250" y="3875951"/>
            <a:ext cx="953119" cy="953119"/>
          </a:xfrm>
          <a:prstGeom prst="rect">
            <a:avLst/>
          </a:prstGeom>
          <a:effectLst>
            <a:outerShdw blurRad="254000" dist="63500" dir="5400000" algn="ctr" rotWithShape="0">
              <a:srgbClr val="000000">
                <a:alpha val="20000"/>
              </a:srgbClr>
            </a:outerShdw>
          </a:effectLst>
        </p:spPr>
      </p:pic>
      <p:pic>
        <p:nvPicPr>
          <p:cNvPr id="37" name="Picture 36">
            <a:extLst>
              <a:ext uri="{FF2B5EF4-FFF2-40B4-BE49-F238E27FC236}">
                <a16:creationId xmlns:a16="http://schemas.microsoft.com/office/drawing/2014/main" id="{618C5CC2-798E-5015-CC70-61A94BFC8589}"/>
              </a:ext>
            </a:extLst>
          </p:cNvPr>
          <p:cNvPicPr>
            <a:picLocks noChangeAspect="1"/>
          </p:cNvPicPr>
          <p:nvPr/>
        </p:nvPicPr>
        <p:blipFill>
          <a:blip r:embed="rId6"/>
          <a:srcRect/>
          <a:stretch/>
        </p:blipFill>
        <p:spPr>
          <a:xfrm>
            <a:off x="629250" y="4975622"/>
            <a:ext cx="953119" cy="953119"/>
          </a:xfrm>
          <a:prstGeom prst="rect">
            <a:avLst/>
          </a:prstGeom>
          <a:effectLst>
            <a:outerShdw blurRad="254000" dist="63500" dir="5400000" algn="ctr" rotWithShape="0">
              <a:srgbClr val="000000">
                <a:alpha val="20000"/>
              </a:srgbClr>
            </a:outerShdw>
          </a:effectLst>
        </p:spPr>
      </p:pic>
      <p:sp>
        <p:nvSpPr>
          <p:cNvPr id="41" name="Text Placeholder 2">
            <a:extLst>
              <a:ext uri="{FF2B5EF4-FFF2-40B4-BE49-F238E27FC236}">
                <a16:creationId xmlns:a16="http://schemas.microsoft.com/office/drawing/2014/main" id="{881DEA15-C96E-F508-06E6-EDB63D6C1CE7}"/>
              </a:ext>
            </a:extLst>
          </p:cNvPr>
          <p:cNvSpPr txBox="1">
            <a:spLocks/>
          </p:cNvSpPr>
          <p:nvPr/>
        </p:nvSpPr>
        <p:spPr bwMode="auto">
          <a:xfrm>
            <a:off x="1725718" y="2776280"/>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a:solidFill>
                  <a:srgbClr val="0072CF"/>
                </a:solidFill>
              </a:rPr>
              <a:t>Mental health </a:t>
            </a:r>
            <a:br>
              <a:rPr lang="en-US" b="1">
                <a:solidFill>
                  <a:schemeClr val="accent1"/>
                </a:solidFill>
              </a:rPr>
            </a:br>
            <a:r>
              <a:rPr lang="en-US" sz="1600" b="1"/>
              <a:t>(</a:t>
            </a:r>
            <a:r>
              <a:rPr lang="en-US" sz="2200" b="1"/>
              <a:t>↓</a:t>
            </a:r>
            <a:r>
              <a:rPr lang="en-US" sz="1600" b="1"/>
              <a:t> depression, anxiety, psychosis, </a:t>
            </a:r>
            <a:r>
              <a:rPr lang="en-US" sz="2200" b="1"/>
              <a:t>↑</a:t>
            </a:r>
            <a:r>
              <a:rPr lang="en-US" sz="1600" b="1"/>
              <a:t> self-confidence)</a:t>
            </a:r>
          </a:p>
        </p:txBody>
      </p:sp>
      <p:sp>
        <p:nvSpPr>
          <p:cNvPr id="42" name="Text Placeholder 2">
            <a:extLst>
              <a:ext uri="{FF2B5EF4-FFF2-40B4-BE49-F238E27FC236}">
                <a16:creationId xmlns:a16="http://schemas.microsoft.com/office/drawing/2014/main" id="{EA72125A-91C4-A545-178D-2FE3F4082AF8}"/>
              </a:ext>
            </a:extLst>
          </p:cNvPr>
          <p:cNvSpPr txBox="1">
            <a:spLocks/>
          </p:cNvSpPr>
          <p:nvPr/>
        </p:nvSpPr>
        <p:spPr bwMode="auto">
          <a:xfrm>
            <a:off x="1725718" y="3875951"/>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a:solidFill>
                  <a:srgbClr val="0072CF"/>
                </a:solidFill>
              </a:rPr>
              <a:t>Reduced financial stress, social inequalities, stigma</a:t>
            </a:r>
            <a:endParaRPr lang="en-US" sz="1500" b="1">
              <a:solidFill>
                <a:srgbClr val="0072CF"/>
              </a:solidFill>
            </a:endParaRPr>
          </a:p>
        </p:txBody>
      </p:sp>
      <p:sp>
        <p:nvSpPr>
          <p:cNvPr id="43" name="Text Placeholder 2">
            <a:extLst>
              <a:ext uri="{FF2B5EF4-FFF2-40B4-BE49-F238E27FC236}">
                <a16:creationId xmlns:a16="http://schemas.microsoft.com/office/drawing/2014/main" id="{61AF48E1-4412-0F14-86E8-2BA777511031}"/>
              </a:ext>
            </a:extLst>
          </p:cNvPr>
          <p:cNvSpPr txBox="1">
            <a:spLocks/>
          </p:cNvSpPr>
          <p:nvPr/>
        </p:nvSpPr>
        <p:spPr bwMode="auto">
          <a:xfrm>
            <a:off x="1725718" y="4975622"/>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a:solidFill>
                  <a:srgbClr val="0072CF"/>
                </a:solidFill>
              </a:rPr>
              <a:t>Improved sleep</a:t>
            </a:r>
            <a:endParaRPr lang="en-US" sz="1500" b="1">
              <a:solidFill>
                <a:srgbClr val="0072CF"/>
              </a:solidFill>
            </a:endParaRPr>
          </a:p>
        </p:txBody>
      </p:sp>
      <p:sp>
        <p:nvSpPr>
          <p:cNvPr id="3" name="Footer Placeholder 3">
            <a:extLst>
              <a:ext uri="{FF2B5EF4-FFF2-40B4-BE49-F238E27FC236}">
                <a16:creationId xmlns:a16="http://schemas.microsoft.com/office/drawing/2014/main" id="{9FEEBF19-BE32-3E62-923E-251D497907CA}"/>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8898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p:bldP spid="42"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571500" y="3224148"/>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400">
                <a:latin typeface="Arial" panose="020B0604020202020204" pitchFamily="34" charset="0"/>
                <a:cs typeface="Arial" panose="020B0604020202020204" pitchFamily="34" charset="0"/>
              </a:rPr>
              <a:t>True </a:t>
            </a:r>
            <a:r>
              <a:rPr lang="en-US" sz="2400" b="1">
                <a:solidFill>
                  <a:srgbClr val="0070C0"/>
                </a:solidFill>
                <a:latin typeface="Arial" panose="020B0604020202020204" pitchFamily="34" charset="0"/>
                <a:cs typeface="Arial" panose="020B0604020202020204" pitchFamily="34" charset="0"/>
              </a:rPr>
              <a:t>– with some caveats</a:t>
            </a:r>
          </a:p>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663064" y="3344782"/>
            <a:ext cx="347588" cy="402195"/>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71500" y="750339"/>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People with SMI should be treated </a:t>
            </a:r>
          </a:p>
          <a:p>
            <a:pPr marL="6350" indent="-6350"/>
            <a:r>
              <a:rPr lang="en-US" sz="3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exactly the same as we would another other smoker seen in hospital</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107502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C411B-6F72-73FC-9CB0-31FEC404FCBC}"/>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5FEFD276-3245-6485-1A80-97CDFA82F23C}"/>
              </a:ext>
            </a:extLst>
          </p:cNvPr>
          <p:cNvSpPr>
            <a:spLocks noGrp="1"/>
          </p:cNvSpPr>
          <p:nvPr>
            <p:ph type="subTitle" idx="1"/>
          </p:nvPr>
        </p:nvSpPr>
        <p:spPr>
          <a:xfrm>
            <a:off x="981074" y="1801972"/>
            <a:ext cx="7181850" cy="2302767"/>
          </a:xfrm>
        </p:spPr>
        <p:txBody>
          <a:bodyPr/>
          <a:lstStyle/>
          <a:p>
            <a:pPr algn="ctr"/>
            <a:r>
              <a:rPr lang="en-US" sz="3200" dirty="0"/>
              <a:t>NCSCT Secondary Care Factsheets</a:t>
            </a:r>
          </a:p>
          <a:p>
            <a:pPr algn="ctr"/>
            <a:endParaRPr lang="en-US" sz="3200" dirty="0"/>
          </a:p>
          <a:p>
            <a:pPr algn="ctr"/>
            <a:endParaRPr lang="en-US" dirty="0"/>
          </a:p>
          <a:p>
            <a:pPr algn="ctr"/>
            <a:endParaRPr lang="en-US" dirty="0"/>
          </a:p>
          <a:p>
            <a:pPr algn="ctr"/>
            <a:endParaRPr lang="en-US" dirty="0"/>
          </a:p>
          <a:p>
            <a:pPr algn="ctr"/>
            <a:endParaRPr lang="en-US" dirty="0"/>
          </a:p>
          <a:p>
            <a:pPr algn="ctr"/>
            <a:endParaRPr lang="en-US" dirty="0"/>
          </a:p>
        </p:txBody>
      </p:sp>
      <p:sp>
        <p:nvSpPr>
          <p:cNvPr id="5" name="TextBox 4">
            <a:extLst>
              <a:ext uri="{FF2B5EF4-FFF2-40B4-BE49-F238E27FC236}">
                <a16:creationId xmlns:a16="http://schemas.microsoft.com/office/drawing/2014/main" id="{211D5079-4E87-3F08-BF10-97E2F5ED8841}"/>
              </a:ext>
            </a:extLst>
          </p:cNvPr>
          <p:cNvSpPr txBox="1"/>
          <p:nvPr/>
        </p:nvSpPr>
        <p:spPr bwMode="auto">
          <a:xfrm>
            <a:off x="0" y="5943600"/>
            <a:ext cx="9143999"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b="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https://www.ncsct.co.uk/publications/category/secondary-care-resources</a:t>
            </a:r>
          </a:p>
        </p:txBody>
      </p:sp>
      <p:grpSp>
        <p:nvGrpSpPr>
          <p:cNvPr id="14" name="Group 13">
            <a:extLst>
              <a:ext uri="{FF2B5EF4-FFF2-40B4-BE49-F238E27FC236}">
                <a16:creationId xmlns:a16="http://schemas.microsoft.com/office/drawing/2014/main" id="{C4519905-712C-8739-EB3D-5A7ECA3BC07B}"/>
              </a:ext>
            </a:extLst>
          </p:cNvPr>
          <p:cNvGrpSpPr/>
          <p:nvPr/>
        </p:nvGrpSpPr>
        <p:grpSpPr>
          <a:xfrm>
            <a:off x="1133255" y="2928958"/>
            <a:ext cx="6858440" cy="2986422"/>
            <a:chOff x="1140480" y="1416285"/>
            <a:chExt cx="6858440" cy="2986422"/>
          </a:xfrm>
        </p:grpSpPr>
        <p:pic>
          <p:nvPicPr>
            <p:cNvPr id="4" name="Picture 3" descr="A close-up of a medical information&#10;&#10;Description automatically generated">
              <a:extLst>
                <a:ext uri="{FF2B5EF4-FFF2-40B4-BE49-F238E27FC236}">
                  <a16:creationId xmlns:a16="http://schemas.microsoft.com/office/drawing/2014/main" id="{AC05D946-2C40-177C-4A13-25F1F77AAF2C}"/>
                </a:ext>
              </a:extLst>
            </p:cNvPr>
            <p:cNvPicPr>
              <a:picLocks noChangeAspect="1"/>
            </p:cNvPicPr>
            <p:nvPr/>
          </p:nvPicPr>
          <p:blipFill>
            <a:blip r:embed="rId3"/>
            <a:stretch>
              <a:fillRect/>
            </a:stretch>
          </p:blipFill>
          <p:spPr>
            <a:xfrm>
              <a:off x="1140480" y="1416285"/>
              <a:ext cx="2086259" cy="2986422"/>
            </a:xfrm>
            <a:prstGeom prst="rect">
              <a:avLst/>
            </a:prstGeom>
          </p:spPr>
        </p:pic>
        <p:pic>
          <p:nvPicPr>
            <p:cNvPr id="6" name="Picture 5" descr="A close-up of a medical document&#10;&#10;Description automatically generated">
              <a:extLst>
                <a:ext uri="{FF2B5EF4-FFF2-40B4-BE49-F238E27FC236}">
                  <a16:creationId xmlns:a16="http://schemas.microsoft.com/office/drawing/2014/main" id="{6FB2134B-5EFC-E503-94D4-5CB0E52629C6}"/>
                </a:ext>
              </a:extLst>
            </p:cNvPr>
            <p:cNvPicPr>
              <a:picLocks noChangeAspect="1"/>
            </p:cNvPicPr>
            <p:nvPr/>
          </p:nvPicPr>
          <p:blipFill>
            <a:blip r:embed="rId4"/>
            <a:stretch>
              <a:fillRect/>
            </a:stretch>
          </p:blipFill>
          <p:spPr>
            <a:xfrm>
              <a:off x="3542145" y="1471357"/>
              <a:ext cx="2059709" cy="2928896"/>
            </a:xfrm>
            <a:prstGeom prst="rect">
              <a:avLst/>
            </a:prstGeom>
          </p:spPr>
        </p:pic>
        <p:pic>
          <p:nvPicPr>
            <p:cNvPr id="8" name="Picture 7" descr="A close-up of a medical report&#10;&#10;Description automatically generated">
              <a:extLst>
                <a:ext uri="{FF2B5EF4-FFF2-40B4-BE49-F238E27FC236}">
                  <a16:creationId xmlns:a16="http://schemas.microsoft.com/office/drawing/2014/main" id="{476365AE-E17C-C701-6DBB-25CBB60EE559}"/>
                </a:ext>
              </a:extLst>
            </p:cNvPr>
            <p:cNvPicPr>
              <a:picLocks noChangeAspect="1"/>
            </p:cNvPicPr>
            <p:nvPr/>
          </p:nvPicPr>
          <p:blipFill>
            <a:blip r:embed="rId5"/>
            <a:stretch>
              <a:fillRect/>
            </a:stretch>
          </p:blipFill>
          <p:spPr>
            <a:xfrm>
              <a:off x="5951000" y="1471357"/>
              <a:ext cx="2047920" cy="2908564"/>
            </a:xfrm>
            <a:prstGeom prst="rect">
              <a:avLst/>
            </a:prstGeom>
          </p:spPr>
        </p:pic>
        <p:sp>
          <p:nvSpPr>
            <p:cNvPr id="9" name="TextBox 8">
              <a:extLst>
                <a:ext uri="{FF2B5EF4-FFF2-40B4-BE49-F238E27FC236}">
                  <a16:creationId xmlns:a16="http://schemas.microsoft.com/office/drawing/2014/main" id="{C37ECB62-8114-691F-ED7D-982D9B52551B}"/>
                </a:ext>
              </a:extLst>
            </p:cNvPr>
            <p:cNvSpPr txBox="1"/>
            <p:nvPr/>
          </p:nvSpPr>
          <p:spPr bwMode="auto">
            <a:xfrm>
              <a:off x="1816465" y="3294492"/>
              <a:ext cx="1219200" cy="434009"/>
            </a:xfrm>
            <a:prstGeom prst="rect">
              <a:avLst/>
            </a:prstGeom>
            <a:solidFill>
              <a:schemeClr val="accent1">
                <a:lumMod val="75000"/>
              </a:schemeClr>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Cardiac</a:t>
              </a:r>
            </a:p>
          </p:txBody>
        </p:sp>
        <p:sp>
          <p:nvSpPr>
            <p:cNvPr id="10" name="TextBox 9">
              <a:extLst>
                <a:ext uri="{FF2B5EF4-FFF2-40B4-BE49-F238E27FC236}">
                  <a16:creationId xmlns:a16="http://schemas.microsoft.com/office/drawing/2014/main" id="{64BBC75D-CC76-AAD9-FE42-F9AA2AD59BC5}"/>
                </a:ext>
              </a:extLst>
            </p:cNvPr>
            <p:cNvSpPr txBox="1"/>
            <p:nvPr/>
          </p:nvSpPr>
          <p:spPr bwMode="auto">
            <a:xfrm>
              <a:off x="6590647" y="3284221"/>
              <a:ext cx="1219200" cy="434009"/>
            </a:xfrm>
            <a:prstGeom prst="rect">
              <a:avLst/>
            </a:prstGeom>
            <a:solidFill>
              <a:schemeClr val="accent1">
                <a:lumMod val="75000"/>
              </a:schemeClr>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a:ln>
                    <a:noFill/>
                  </a:ln>
                  <a:solidFill>
                    <a:schemeClr val="bg1"/>
                  </a:solidFill>
                  <a:effectLst/>
                  <a:uLnTx/>
                  <a:uFillTx/>
                  <a:latin typeface="+mn-lt"/>
                  <a:ea typeface="Geneva" pitchFamily="-109" charset="0"/>
                  <a:cs typeface="Geneva" pitchFamily="-109" charset="0"/>
                </a:rPr>
                <a:t>Cancer </a:t>
              </a:r>
            </a:p>
          </p:txBody>
        </p:sp>
        <p:sp>
          <p:nvSpPr>
            <p:cNvPr id="11" name="TextBox 10">
              <a:extLst>
                <a:ext uri="{FF2B5EF4-FFF2-40B4-BE49-F238E27FC236}">
                  <a16:creationId xmlns:a16="http://schemas.microsoft.com/office/drawing/2014/main" id="{D2AE26EC-8942-AFC8-EB1B-535918489799}"/>
                </a:ext>
              </a:extLst>
            </p:cNvPr>
            <p:cNvSpPr txBox="1"/>
            <p:nvPr/>
          </p:nvSpPr>
          <p:spPr bwMode="auto">
            <a:xfrm>
              <a:off x="4203576" y="3273854"/>
              <a:ext cx="1219200" cy="434009"/>
            </a:xfrm>
            <a:prstGeom prst="rect">
              <a:avLst/>
            </a:prstGeom>
            <a:solidFill>
              <a:schemeClr val="accent1">
                <a:lumMod val="75000"/>
              </a:schemeClr>
            </a:solidFill>
            <a:ln w="9525">
              <a:noFill/>
              <a:miter lim="800000"/>
              <a:headEnd/>
              <a:tailEnd/>
            </a:ln>
          </p:spPr>
          <p:txBody>
            <a:bodyPr vert="horz" wrap="square" lIns="91440" tIns="45720" rIns="91440" bIns="45720" numCol="1" rtlCol="0" anchor="ctr" anchorCtr="0" compatLnSpc="1">
              <a:prstTxWarp prst="textNoShape">
                <a:avLst/>
              </a:prstTxWarp>
              <a:normAutofit fontScale="85000" lnSpcReduction="1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Diabetes</a:t>
              </a:r>
            </a:p>
          </p:txBody>
        </p:sp>
      </p:grpSp>
      <p:sp>
        <p:nvSpPr>
          <p:cNvPr id="3" name="TextBox 2">
            <a:extLst>
              <a:ext uri="{FF2B5EF4-FFF2-40B4-BE49-F238E27FC236}">
                <a16:creationId xmlns:a16="http://schemas.microsoft.com/office/drawing/2014/main" id="{7E8E7549-00EA-7009-7E7C-5356166E1D96}"/>
              </a:ext>
            </a:extLst>
          </p:cNvPr>
          <p:cNvSpPr txBox="1"/>
          <p:nvPr/>
        </p:nvSpPr>
        <p:spPr bwMode="auto">
          <a:xfrm>
            <a:off x="4114800" y="2851150"/>
            <a:ext cx="914400" cy="91440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GB"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666093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37D3F-881B-30E4-DE0E-B5807CB6B8B5}"/>
              </a:ext>
            </a:extLst>
          </p:cNvPr>
          <p:cNvSpPr>
            <a:spLocks noGrp="1"/>
          </p:cNvSpPr>
          <p:nvPr>
            <p:ph type="title"/>
          </p:nvPr>
        </p:nvSpPr>
        <p:spPr/>
        <p:txBody>
          <a:bodyPr/>
          <a:lstStyle/>
          <a:p>
            <a:r>
              <a:rPr lang="en-US" sz="2200"/>
              <a:t>What does withdrawal look like for people with SMI?</a:t>
            </a:r>
          </a:p>
        </p:txBody>
      </p:sp>
      <p:sp>
        <p:nvSpPr>
          <p:cNvPr id="3" name="Text Placeholder 2">
            <a:extLst>
              <a:ext uri="{FF2B5EF4-FFF2-40B4-BE49-F238E27FC236}">
                <a16:creationId xmlns:a16="http://schemas.microsoft.com/office/drawing/2014/main" id="{C4BC7DAA-0909-CED9-5521-0336B70E8A1E}"/>
              </a:ext>
            </a:extLst>
          </p:cNvPr>
          <p:cNvSpPr>
            <a:spLocks noGrp="1"/>
          </p:cNvSpPr>
          <p:nvPr>
            <p:ph type="body" idx="12"/>
          </p:nvPr>
        </p:nvSpPr>
        <p:spPr>
          <a:xfrm>
            <a:off x="593184" y="1692275"/>
            <a:ext cx="7966604" cy="4191000"/>
          </a:xfrm>
        </p:spPr>
        <p:txBody>
          <a:bodyPr/>
          <a:lstStyle/>
          <a:p>
            <a:pPr>
              <a:lnSpc>
                <a:spcPct val="107000"/>
              </a:lnSpc>
              <a:spcAft>
                <a:spcPts val="800"/>
              </a:spcAft>
            </a:pPr>
            <a:r>
              <a:rPr lang="en-GB" sz="2000">
                <a:solidFill>
                  <a:srgbClr val="414141"/>
                </a:solidFill>
                <a:effectLst/>
                <a:latin typeface="+mn-lt"/>
                <a:ea typeface="Arial Nova" panose="020B0504020202020204" pitchFamily="34" charset="0"/>
                <a:cs typeface="Arial Nova" panose="020B0504020202020204" pitchFamily="34" charset="0"/>
              </a:rPr>
              <a:t>It is not uncommon for symptoms of untreated nicotine withdrawal to be confused with symptoms of mental ill health</a:t>
            </a:r>
          </a:p>
          <a:p>
            <a:pPr marL="577188" lvl="5" indent="-285750">
              <a:lnSpc>
                <a:spcPct val="107000"/>
              </a:lnSpc>
              <a:spcAft>
                <a:spcPts val="800"/>
              </a:spcAft>
              <a:buFont typeface="Courier New" panose="02070309020205020404" pitchFamily="49" charset="0"/>
              <a:buChar char="o"/>
            </a:pPr>
            <a:r>
              <a:rPr lang="en-GB" sz="2000">
                <a:solidFill>
                  <a:srgbClr val="0072CF"/>
                </a:solidFill>
                <a:effectLst/>
                <a:latin typeface="+mn-lt"/>
                <a:ea typeface="Calibri" panose="020F0502020204030204" pitchFamily="34" charset="0"/>
                <a:cs typeface="Arial" panose="020B0604020202020204" pitchFamily="34" charset="0"/>
              </a:rPr>
              <a:t>N</a:t>
            </a:r>
            <a:r>
              <a:rPr lang="en-GB" sz="2000">
                <a:solidFill>
                  <a:srgbClr val="0072CF"/>
                </a:solidFill>
                <a:effectLst/>
                <a:latin typeface="+mn-lt"/>
                <a:ea typeface="Arial Nova" panose="020B0504020202020204" pitchFamily="34" charset="0"/>
                <a:cs typeface="Arial Nova" panose="020B0504020202020204" pitchFamily="34" charset="0"/>
              </a:rPr>
              <a:t>icotine withdrawal can mimic or exacerbate symptoms of mental illness</a:t>
            </a:r>
            <a:endParaRPr lang="en-GB" sz="2000">
              <a:solidFill>
                <a:srgbClr val="0072CF"/>
              </a:solidFill>
              <a:latin typeface="+mn-lt"/>
              <a:ea typeface="Calibri" panose="020F0502020204030204" pitchFamily="34" charset="0"/>
              <a:cs typeface="Arial" panose="020B0604020202020204" pitchFamily="34" charset="0"/>
            </a:endParaRPr>
          </a:p>
          <a:p>
            <a:pPr marL="376238" lvl="2" indent="-354013">
              <a:lnSpc>
                <a:spcPct val="107000"/>
              </a:lnSpc>
              <a:spcAft>
                <a:spcPts val="800"/>
              </a:spcAft>
            </a:pPr>
            <a:r>
              <a:rPr lang="en-GB" sz="2000">
                <a:effectLst/>
                <a:latin typeface="+mn-lt"/>
                <a:ea typeface="Arial Nova" panose="020B0504020202020204" pitchFamily="34" charset="0"/>
                <a:cs typeface="Arial Nova" panose="020B0504020202020204" pitchFamily="34" charset="0"/>
              </a:rPr>
              <a:t>Patients with psychiatric disorders are more likely to experience severe withdrawal symptoms from smoking tobacco</a:t>
            </a:r>
          </a:p>
          <a:p>
            <a:pPr marL="599413" lvl="5" indent="-285750">
              <a:lnSpc>
                <a:spcPct val="107000"/>
              </a:lnSpc>
              <a:spcAft>
                <a:spcPts val="800"/>
              </a:spcAft>
              <a:buFont typeface="Courier New" panose="02070309020205020404" pitchFamily="49" charset="0"/>
              <a:buChar char="o"/>
            </a:pPr>
            <a:r>
              <a:rPr lang="en-GB" sz="2000">
                <a:solidFill>
                  <a:srgbClr val="0072CF"/>
                </a:solidFill>
                <a:effectLst/>
                <a:latin typeface="+mn-lt"/>
                <a:ea typeface="Arial Nova" panose="020B0504020202020204" pitchFamily="34" charset="0"/>
                <a:cs typeface="Arial Nova" panose="020B0504020202020204" pitchFamily="34" charset="0"/>
              </a:rPr>
              <a:t>Higher rates of dependence, but it can also be due to the effects of the illness</a:t>
            </a:r>
            <a:endParaRPr lang="en-CA" sz="2000">
              <a:solidFill>
                <a:srgbClr val="0072CF"/>
              </a:solidFill>
              <a:effectLst/>
              <a:latin typeface="+mn-lt"/>
              <a:ea typeface="Calibri" panose="020F0502020204030204" pitchFamily="34" charset="0"/>
              <a:cs typeface="Arial" panose="020B0604020202020204" pitchFamily="34" charset="0"/>
            </a:endParaRPr>
          </a:p>
          <a:p>
            <a:pPr marL="822325" indent="-493713">
              <a:lnSpc>
                <a:spcPct val="107000"/>
              </a:lnSpc>
              <a:spcAft>
                <a:spcPts val="800"/>
              </a:spcAft>
            </a:pPr>
            <a:endParaRPr lang="en-CA">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CA">
              <a:effectLst/>
              <a:latin typeface="Calibri" panose="020F0502020204030204" pitchFamily="34" charset="0"/>
              <a:ea typeface="Calibri" panose="020F0502020204030204" pitchFamily="34" charset="0"/>
              <a:cs typeface="Arial" panose="020B0604020202020204" pitchFamily="34" charset="0"/>
            </a:endParaRPr>
          </a:p>
          <a:p>
            <a:endParaRPr lang="en-US"/>
          </a:p>
        </p:txBody>
      </p:sp>
      <p:sp>
        <p:nvSpPr>
          <p:cNvPr id="5" name="Footer Placeholder 3">
            <a:extLst>
              <a:ext uri="{FF2B5EF4-FFF2-40B4-BE49-F238E27FC236}">
                <a16:creationId xmlns:a16="http://schemas.microsoft.com/office/drawing/2014/main" id="{218611B4-582D-C032-59BD-75CAA2794FC8}"/>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6053220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26158-DE73-9037-1A2A-ADE2AA77B077}"/>
              </a:ext>
            </a:extLst>
          </p:cNvPr>
          <p:cNvSpPr>
            <a:spLocks noGrp="1"/>
          </p:cNvSpPr>
          <p:nvPr>
            <p:ph type="title"/>
          </p:nvPr>
        </p:nvSpPr>
        <p:spPr/>
        <p:txBody>
          <a:bodyPr/>
          <a:lstStyle/>
          <a:p>
            <a:r>
              <a:rPr lang="en-US">
                <a:latin typeface="Arial"/>
                <a:cs typeface="Arial"/>
              </a:rPr>
              <a:t>Common challenges for people with mental illness</a:t>
            </a:r>
          </a:p>
        </p:txBody>
      </p:sp>
      <p:sp>
        <p:nvSpPr>
          <p:cNvPr id="30" name="Freeform 29">
            <a:extLst>
              <a:ext uri="{FF2B5EF4-FFF2-40B4-BE49-F238E27FC236}">
                <a16:creationId xmlns:a16="http://schemas.microsoft.com/office/drawing/2014/main" id="{B5C8B645-CF8D-20A9-59A8-C6C08BD785F3}"/>
              </a:ext>
            </a:extLst>
          </p:cNvPr>
          <p:cNvSpPr/>
          <p:nvPr/>
        </p:nvSpPr>
        <p:spPr>
          <a:xfrm>
            <a:off x="900574" y="5581320"/>
            <a:ext cx="46374" cy="55992"/>
          </a:xfrm>
          <a:custGeom>
            <a:avLst/>
            <a:gdLst>
              <a:gd name="connsiteX0" fmla="*/ 20894 w 46374"/>
              <a:gd name="connsiteY0" fmla="*/ 55992 h 55992"/>
              <a:gd name="connsiteX1" fmla="*/ 46375 w 46374"/>
              <a:gd name="connsiteY1" fmla="*/ 11773 h 55992"/>
              <a:gd name="connsiteX2" fmla="*/ 27637 w 46374"/>
              <a:gd name="connsiteY2" fmla="*/ 0 h 55992"/>
              <a:gd name="connsiteX3" fmla="*/ 0 w 46374"/>
              <a:gd name="connsiteY3" fmla="*/ 47922 h 55992"/>
              <a:gd name="connsiteX4" fmla="*/ 20894 w 46374"/>
              <a:gd name="connsiteY4" fmla="*/ 55992 h 5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74" h="55992">
                <a:moveTo>
                  <a:pt x="20894" y="55992"/>
                </a:moveTo>
                <a:lnTo>
                  <a:pt x="46375" y="11773"/>
                </a:lnTo>
                <a:cubicBezTo>
                  <a:pt x="39746" y="8494"/>
                  <a:pt x="33468" y="4550"/>
                  <a:pt x="27637" y="0"/>
                </a:cubicBezTo>
                <a:lnTo>
                  <a:pt x="0" y="47922"/>
                </a:lnTo>
                <a:cubicBezTo>
                  <a:pt x="7278" y="49716"/>
                  <a:pt x="14299" y="52428"/>
                  <a:pt x="20894" y="55992"/>
                </a:cubicBezTo>
                <a:close/>
              </a:path>
            </a:pathLst>
          </a:custGeom>
          <a:solidFill>
            <a:schemeClr val="bg1"/>
          </a:solidFill>
          <a:ln w="545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94AF807B-09F6-7B7B-51C9-C7BEC872B2E1}"/>
              </a:ext>
            </a:extLst>
          </p:cNvPr>
          <p:cNvSpPr/>
          <p:nvPr/>
        </p:nvSpPr>
        <p:spPr>
          <a:xfrm>
            <a:off x="968395" y="5709169"/>
            <a:ext cx="57595" cy="22109"/>
          </a:xfrm>
          <a:custGeom>
            <a:avLst/>
            <a:gdLst>
              <a:gd name="connsiteX0" fmla="*/ 57595 w 57595"/>
              <a:gd name="connsiteY0" fmla="*/ 22110 h 22109"/>
              <a:gd name="connsiteX1" fmla="*/ 56435 w 57595"/>
              <a:gd name="connsiteY1" fmla="*/ 8291 h 22109"/>
              <a:gd name="connsiteX2" fmla="*/ 56877 w 57595"/>
              <a:gd name="connsiteY2" fmla="*/ 0 h 22109"/>
              <a:gd name="connsiteX3" fmla="*/ 719 w 57595"/>
              <a:gd name="connsiteY3" fmla="*/ 0 h 22109"/>
              <a:gd name="connsiteX4" fmla="*/ 1161 w 57595"/>
              <a:gd name="connsiteY4" fmla="*/ 8291 h 22109"/>
              <a:gd name="connsiteX5" fmla="*/ 0 w 57595"/>
              <a:gd name="connsiteY5" fmla="*/ 22110 h 2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95" h="22109">
                <a:moveTo>
                  <a:pt x="57595" y="22110"/>
                </a:moveTo>
                <a:cubicBezTo>
                  <a:pt x="56845" y="17541"/>
                  <a:pt x="56457" y="12921"/>
                  <a:pt x="56435" y="8291"/>
                </a:cubicBezTo>
                <a:cubicBezTo>
                  <a:pt x="56441" y="5522"/>
                  <a:pt x="56589" y="2754"/>
                  <a:pt x="56877" y="0"/>
                </a:cubicBezTo>
                <a:lnTo>
                  <a:pt x="719" y="0"/>
                </a:lnTo>
                <a:cubicBezTo>
                  <a:pt x="1007" y="2754"/>
                  <a:pt x="1154" y="5522"/>
                  <a:pt x="1161" y="8291"/>
                </a:cubicBezTo>
                <a:cubicBezTo>
                  <a:pt x="1138" y="12921"/>
                  <a:pt x="750" y="17541"/>
                  <a:pt x="0" y="22110"/>
                </a:cubicBezTo>
                <a:close/>
              </a:path>
            </a:pathLst>
          </a:custGeom>
          <a:solidFill>
            <a:schemeClr val="bg1"/>
          </a:solidFill>
          <a:ln w="5457"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9F80210B-90CD-FF17-C662-3F549954F54D}"/>
              </a:ext>
            </a:extLst>
          </p:cNvPr>
          <p:cNvSpPr/>
          <p:nvPr/>
        </p:nvSpPr>
        <p:spPr>
          <a:xfrm>
            <a:off x="1041910" y="5581210"/>
            <a:ext cx="47369" cy="58369"/>
          </a:xfrm>
          <a:custGeom>
            <a:avLst/>
            <a:gdLst>
              <a:gd name="connsiteX0" fmla="*/ 27139 w 47369"/>
              <a:gd name="connsiteY0" fmla="*/ 58369 h 58369"/>
              <a:gd name="connsiteX1" fmla="*/ 47370 w 47369"/>
              <a:gd name="connsiteY1" fmla="*/ 49138 h 58369"/>
              <a:gd name="connsiteX2" fmla="*/ 19014 w 47369"/>
              <a:gd name="connsiteY2" fmla="*/ 0 h 58369"/>
              <a:gd name="connsiteX3" fmla="*/ 0 w 47369"/>
              <a:gd name="connsiteY3" fmla="*/ 11884 h 58369"/>
            </a:gdLst>
            <a:ahLst/>
            <a:cxnLst>
              <a:cxn ang="0">
                <a:pos x="connsiteX0" y="connsiteY0"/>
              </a:cxn>
              <a:cxn ang="0">
                <a:pos x="connsiteX1" y="connsiteY1"/>
              </a:cxn>
              <a:cxn ang="0">
                <a:pos x="connsiteX2" y="connsiteY2"/>
              </a:cxn>
              <a:cxn ang="0">
                <a:pos x="connsiteX3" y="connsiteY3"/>
              </a:cxn>
            </a:cxnLst>
            <a:rect l="l" t="t" r="r" b="b"/>
            <a:pathLst>
              <a:path w="47369" h="58369">
                <a:moveTo>
                  <a:pt x="27139" y="58369"/>
                </a:moveTo>
                <a:cubicBezTo>
                  <a:pt x="33478" y="54474"/>
                  <a:pt x="40273" y="51374"/>
                  <a:pt x="47370" y="49138"/>
                </a:cubicBezTo>
                <a:lnTo>
                  <a:pt x="19014" y="0"/>
                </a:lnTo>
                <a:cubicBezTo>
                  <a:pt x="13101" y="4604"/>
                  <a:pt x="6730" y="8586"/>
                  <a:pt x="0" y="11884"/>
                </a:cubicBezTo>
                <a:close/>
              </a:path>
            </a:pathLst>
          </a:custGeom>
          <a:solidFill>
            <a:schemeClr val="bg1"/>
          </a:solidFill>
          <a:ln w="5457"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B14899B1-06D7-EAD9-D9CE-AE025F3F95FC}"/>
              </a:ext>
            </a:extLst>
          </p:cNvPr>
          <p:cNvSpPr/>
          <p:nvPr/>
        </p:nvSpPr>
        <p:spPr>
          <a:xfrm>
            <a:off x="809262" y="5648367"/>
            <a:ext cx="138184" cy="138184"/>
          </a:xfrm>
          <a:custGeom>
            <a:avLst/>
            <a:gdLst>
              <a:gd name="connsiteX0" fmla="*/ 69092 w 138184"/>
              <a:gd name="connsiteY0" fmla="*/ 0 h 138184"/>
              <a:gd name="connsiteX1" fmla="*/ 0 w 138184"/>
              <a:gd name="connsiteY1" fmla="*/ 69092 h 138184"/>
              <a:gd name="connsiteX2" fmla="*/ 69092 w 138184"/>
              <a:gd name="connsiteY2" fmla="*/ 138185 h 138184"/>
              <a:gd name="connsiteX3" fmla="*/ 138185 w 138184"/>
              <a:gd name="connsiteY3" fmla="*/ 69092 h 138184"/>
              <a:gd name="connsiteX4" fmla="*/ 69092 w 138184"/>
              <a:gd name="connsiteY4" fmla="*/ 0 h 138184"/>
              <a:gd name="connsiteX5" fmla="*/ 69092 w 138184"/>
              <a:gd name="connsiteY5" fmla="*/ 26918 h 138184"/>
              <a:gd name="connsiteX6" fmla="*/ 88549 w 138184"/>
              <a:gd name="connsiteY6" fmla="*/ 46264 h 138184"/>
              <a:gd name="connsiteX7" fmla="*/ 69203 w 138184"/>
              <a:gd name="connsiteY7" fmla="*/ 65721 h 138184"/>
              <a:gd name="connsiteX8" fmla="*/ 49746 w 138184"/>
              <a:gd name="connsiteY8" fmla="*/ 46375 h 138184"/>
              <a:gd name="connsiteX9" fmla="*/ 49746 w 138184"/>
              <a:gd name="connsiteY9" fmla="*/ 46264 h 138184"/>
              <a:gd name="connsiteX10" fmla="*/ 69092 w 138184"/>
              <a:gd name="connsiteY10" fmla="*/ 26918 h 138184"/>
              <a:gd name="connsiteX11" fmla="*/ 107784 w 138184"/>
              <a:gd name="connsiteY11" fmla="*/ 104633 h 138184"/>
              <a:gd name="connsiteX12" fmla="*/ 30401 w 138184"/>
              <a:gd name="connsiteY12" fmla="*/ 104633 h 138184"/>
              <a:gd name="connsiteX13" fmla="*/ 30401 w 138184"/>
              <a:gd name="connsiteY13" fmla="*/ 89875 h 138184"/>
              <a:gd name="connsiteX14" fmla="*/ 34270 w 138184"/>
              <a:gd name="connsiteY14" fmla="*/ 82137 h 138184"/>
              <a:gd name="connsiteX15" fmla="*/ 53173 w 138184"/>
              <a:gd name="connsiteY15" fmla="*/ 72906 h 138184"/>
              <a:gd name="connsiteX16" fmla="*/ 69148 w 138184"/>
              <a:gd name="connsiteY16" fmla="*/ 70474 h 138184"/>
              <a:gd name="connsiteX17" fmla="*/ 85122 w 138184"/>
              <a:gd name="connsiteY17" fmla="*/ 72906 h 138184"/>
              <a:gd name="connsiteX18" fmla="*/ 104025 w 138184"/>
              <a:gd name="connsiteY18" fmla="*/ 82137 h 138184"/>
              <a:gd name="connsiteX19" fmla="*/ 107895 w 138184"/>
              <a:gd name="connsiteY19" fmla="*/ 89875 h 13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184" h="138184">
                <a:moveTo>
                  <a:pt x="69092" y="0"/>
                </a:moveTo>
                <a:cubicBezTo>
                  <a:pt x="30933" y="0"/>
                  <a:pt x="0" y="30933"/>
                  <a:pt x="0" y="69092"/>
                </a:cubicBezTo>
                <a:cubicBezTo>
                  <a:pt x="0" y="107251"/>
                  <a:pt x="30933" y="138185"/>
                  <a:pt x="69092" y="138185"/>
                </a:cubicBezTo>
                <a:cubicBezTo>
                  <a:pt x="107251" y="138185"/>
                  <a:pt x="138185" y="107251"/>
                  <a:pt x="138185" y="69092"/>
                </a:cubicBezTo>
                <a:cubicBezTo>
                  <a:pt x="138185" y="30933"/>
                  <a:pt x="107251" y="0"/>
                  <a:pt x="69092" y="0"/>
                </a:cubicBezTo>
                <a:close/>
                <a:moveTo>
                  <a:pt x="69092" y="26918"/>
                </a:moveTo>
                <a:cubicBezTo>
                  <a:pt x="79807" y="26888"/>
                  <a:pt x="88518" y="35549"/>
                  <a:pt x="88549" y="46264"/>
                </a:cubicBezTo>
                <a:cubicBezTo>
                  <a:pt x="88579" y="56979"/>
                  <a:pt x="79918" y="65690"/>
                  <a:pt x="69203" y="65721"/>
                </a:cubicBezTo>
                <a:cubicBezTo>
                  <a:pt x="58488" y="65751"/>
                  <a:pt x="49777" y="57090"/>
                  <a:pt x="49746" y="46375"/>
                </a:cubicBezTo>
                <a:cubicBezTo>
                  <a:pt x="49746" y="46338"/>
                  <a:pt x="49746" y="46301"/>
                  <a:pt x="49746" y="46264"/>
                </a:cubicBezTo>
                <a:cubicBezTo>
                  <a:pt x="49777" y="35592"/>
                  <a:pt x="58421" y="26949"/>
                  <a:pt x="69092" y="26918"/>
                </a:cubicBezTo>
                <a:close/>
                <a:moveTo>
                  <a:pt x="107784" y="104633"/>
                </a:moveTo>
                <a:lnTo>
                  <a:pt x="30401" y="104633"/>
                </a:lnTo>
                <a:lnTo>
                  <a:pt x="30401" y="89875"/>
                </a:lnTo>
                <a:cubicBezTo>
                  <a:pt x="30474" y="86849"/>
                  <a:pt x="31892" y="84012"/>
                  <a:pt x="34270" y="82137"/>
                </a:cubicBezTo>
                <a:cubicBezTo>
                  <a:pt x="40006" y="78017"/>
                  <a:pt x="46397" y="74896"/>
                  <a:pt x="53173" y="72906"/>
                </a:cubicBezTo>
                <a:cubicBezTo>
                  <a:pt x="58368" y="71397"/>
                  <a:pt x="63739" y="70579"/>
                  <a:pt x="69148" y="70474"/>
                </a:cubicBezTo>
                <a:cubicBezTo>
                  <a:pt x="74562" y="70507"/>
                  <a:pt x="79943" y="71326"/>
                  <a:pt x="85122" y="72906"/>
                </a:cubicBezTo>
                <a:cubicBezTo>
                  <a:pt x="91977" y="74687"/>
                  <a:pt x="98406" y="77826"/>
                  <a:pt x="104025" y="82137"/>
                </a:cubicBezTo>
                <a:cubicBezTo>
                  <a:pt x="106403" y="84012"/>
                  <a:pt x="107821" y="86849"/>
                  <a:pt x="107895" y="89875"/>
                </a:cubicBezTo>
                <a:close/>
              </a:path>
            </a:pathLst>
          </a:custGeom>
          <a:solidFill>
            <a:schemeClr val="bg1"/>
          </a:solidFill>
          <a:ln w="5457"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0FE4588B-F638-589B-6400-E2401D9AF52B}"/>
              </a:ext>
            </a:extLst>
          </p:cNvPr>
          <p:cNvSpPr/>
          <p:nvPr/>
        </p:nvSpPr>
        <p:spPr>
          <a:xfrm>
            <a:off x="908755" y="5410690"/>
            <a:ext cx="171348" cy="171348"/>
          </a:xfrm>
          <a:custGeom>
            <a:avLst/>
            <a:gdLst>
              <a:gd name="connsiteX0" fmla="*/ 171349 w 171348"/>
              <a:gd name="connsiteY0" fmla="*/ 85674 h 171348"/>
              <a:gd name="connsiteX1" fmla="*/ 85674 w 171348"/>
              <a:gd name="connsiteY1" fmla="*/ 0 h 171348"/>
              <a:gd name="connsiteX2" fmla="*/ 0 w 171348"/>
              <a:gd name="connsiteY2" fmla="*/ 85674 h 171348"/>
              <a:gd name="connsiteX3" fmla="*/ 85674 w 171348"/>
              <a:gd name="connsiteY3" fmla="*/ 171349 h 171348"/>
              <a:gd name="connsiteX4" fmla="*/ 171349 w 171348"/>
              <a:gd name="connsiteY4" fmla="*/ 85674 h 171348"/>
              <a:gd name="connsiteX5" fmla="*/ 85509 w 171348"/>
              <a:gd name="connsiteY5" fmla="*/ 33164 h 171348"/>
              <a:gd name="connsiteX6" fmla="*/ 109553 w 171348"/>
              <a:gd name="connsiteY6" fmla="*/ 57208 h 171348"/>
              <a:gd name="connsiteX7" fmla="*/ 85509 w 171348"/>
              <a:gd name="connsiteY7" fmla="*/ 81253 h 171348"/>
              <a:gd name="connsiteX8" fmla="*/ 61465 w 171348"/>
              <a:gd name="connsiteY8" fmla="*/ 57208 h 171348"/>
              <a:gd name="connsiteX9" fmla="*/ 85509 w 171348"/>
              <a:gd name="connsiteY9" fmla="*/ 33164 h 171348"/>
              <a:gd name="connsiteX10" fmla="*/ 133486 w 171348"/>
              <a:gd name="connsiteY10" fmla="*/ 129562 h 171348"/>
              <a:gd name="connsiteX11" fmla="*/ 37476 w 171348"/>
              <a:gd name="connsiteY11" fmla="*/ 129562 h 171348"/>
              <a:gd name="connsiteX12" fmla="*/ 37476 w 171348"/>
              <a:gd name="connsiteY12" fmla="*/ 111100 h 171348"/>
              <a:gd name="connsiteX13" fmla="*/ 42285 w 171348"/>
              <a:gd name="connsiteY13" fmla="*/ 101483 h 171348"/>
              <a:gd name="connsiteX14" fmla="*/ 65665 w 171348"/>
              <a:gd name="connsiteY14" fmla="*/ 90096 h 171348"/>
              <a:gd name="connsiteX15" fmla="*/ 85509 w 171348"/>
              <a:gd name="connsiteY15" fmla="*/ 87112 h 171348"/>
              <a:gd name="connsiteX16" fmla="*/ 105297 w 171348"/>
              <a:gd name="connsiteY16" fmla="*/ 90096 h 171348"/>
              <a:gd name="connsiteX17" fmla="*/ 128733 w 171348"/>
              <a:gd name="connsiteY17" fmla="*/ 101483 h 171348"/>
              <a:gd name="connsiteX18" fmla="*/ 133486 w 171348"/>
              <a:gd name="connsiteY18" fmla="*/ 111100 h 1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1348" h="171348">
                <a:moveTo>
                  <a:pt x="171349" y="85674"/>
                </a:moveTo>
                <a:cubicBezTo>
                  <a:pt x="171349" y="38358"/>
                  <a:pt x="132991" y="0"/>
                  <a:pt x="85674" y="0"/>
                </a:cubicBezTo>
                <a:cubicBezTo>
                  <a:pt x="38358" y="0"/>
                  <a:pt x="0" y="38358"/>
                  <a:pt x="0" y="85674"/>
                </a:cubicBezTo>
                <a:cubicBezTo>
                  <a:pt x="0" y="132991"/>
                  <a:pt x="38358" y="171349"/>
                  <a:pt x="85674" y="171349"/>
                </a:cubicBezTo>
                <a:cubicBezTo>
                  <a:pt x="132991" y="171349"/>
                  <a:pt x="171349" y="132991"/>
                  <a:pt x="171349" y="85674"/>
                </a:cubicBezTo>
                <a:close/>
                <a:moveTo>
                  <a:pt x="85509" y="33164"/>
                </a:moveTo>
                <a:cubicBezTo>
                  <a:pt x="98788" y="33164"/>
                  <a:pt x="109553" y="43929"/>
                  <a:pt x="109553" y="57208"/>
                </a:cubicBezTo>
                <a:cubicBezTo>
                  <a:pt x="109553" y="70487"/>
                  <a:pt x="98788" y="81253"/>
                  <a:pt x="85509" y="81253"/>
                </a:cubicBezTo>
                <a:cubicBezTo>
                  <a:pt x="72230" y="81253"/>
                  <a:pt x="61465" y="70487"/>
                  <a:pt x="61465" y="57208"/>
                </a:cubicBezTo>
                <a:cubicBezTo>
                  <a:pt x="61495" y="43942"/>
                  <a:pt x="72242" y="33195"/>
                  <a:pt x="85509" y="33164"/>
                </a:cubicBezTo>
                <a:close/>
                <a:moveTo>
                  <a:pt x="133486" y="129562"/>
                </a:moveTo>
                <a:lnTo>
                  <a:pt x="37476" y="129562"/>
                </a:lnTo>
                <a:lnTo>
                  <a:pt x="37476" y="111100"/>
                </a:lnTo>
                <a:cubicBezTo>
                  <a:pt x="37546" y="107334"/>
                  <a:pt x="39313" y="103799"/>
                  <a:pt x="42285" y="101483"/>
                </a:cubicBezTo>
                <a:cubicBezTo>
                  <a:pt x="49367" y="96373"/>
                  <a:pt x="57276" y="92521"/>
                  <a:pt x="65665" y="90096"/>
                </a:cubicBezTo>
                <a:cubicBezTo>
                  <a:pt x="72115" y="88214"/>
                  <a:pt x="78790" y="87210"/>
                  <a:pt x="85509" y="87112"/>
                </a:cubicBezTo>
                <a:cubicBezTo>
                  <a:pt x="92216" y="87123"/>
                  <a:pt x="98884" y="88129"/>
                  <a:pt x="105297" y="90096"/>
                </a:cubicBezTo>
                <a:cubicBezTo>
                  <a:pt x="113785" y="92305"/>
                  <a:pt x="121751" y="96175"/>
                  <a:pt x="128733" y="101483"/>
                </a:cubicBezTo>
                <a:cubicBezTo>
                  <a:pt x="131671" y="103820"/>
                  <a:pt x="133413" y="107346"/>
                  <a:pt x="133486" y="111100"/>
                </a:cubicBezTo>
                <a:close/>
              </a:path>
            </a:pathLst>
          </a:custGeom>
          <a:solidFill>
            <a:schemeClr val="bg1"/>
          </a:solidFill>
          <a:ln w="5457"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15C0B399-0DDB-7B59-269C-2BA1A1EB903A}"/>
              </a:ext>
            </a:extLst>
          </p:cNvPr>
          <p:cNvSpPr/>
          <p:nvPr/>
        </p:nvSpPr>
        <p:spPr>
          <a:xfrm>
            <a:off x="1046939" y="5648367"/>
            <a:ext cx="138184" cy="138184"/>
          </a:xfrm>
          <a:custGeom>
            <a:avLst/>
            <a:gdLst>
              <a:gd name="connsiteX0" fmla="*/ 69092 w 138184"/>
              <a:gd name="connsiteY0" fmla="*/ 0 h 138184"/>
              <a:gd name="connsiteX1" fmla="*/ 0 w 138184"/>
              <a:gd name="connsiteY1" fmla="*/ 69092 h 138184"/>
              <a:gd name="connsiteX2" fmla="*/ 69092 w 138184"/>
              <a:gd name="connsiteY2" fmla="*/ 138185 h 138184"/>
              <a:gd name="connsiteX3" fmla="*/ 138185 w 138184"/>
              <a:gd name="connsiteY3" fmla="*/ 69092 h 138184"/>
              <a:gd name="connsiteX4" fmla="*/ 69092 w 138184"/>
              <a:gd name="connsiteY4" fmla="*/ 0 h 138184"/>
              <a:gd name="connsiteX5" fmla="*/ 69092 w 138184"/>
              <a:gd name="connsiteY5" fmla="*/ 26918 h 138184"/>
              <a:gd name="connsiteX6" fmla="*/ 88549 w 138184"/>
              <a:gd name="connsiteY6" fmla="*/ 46264 h 138184"/>
              <a:gd name="connsiteX7" fmla="*/ 69203 w 138184"/>
              <a:gd name="connsiteY7" fmla="*/ 65721 h 138184"/>
              <a:gd name="connsiteX8" fmla="*/ 49746 w 138184"/>
              <a:gd name="connsiteY8" fmla="*/ 46375 h 138184"/>
              <a:gd name="connsiteX9" fmla="*/ 49746 w 138184"/>
              <a:gd name="connsiteY9" fmla="*/ 46264 h 138184"/>
              <a:gd name="connsiteX10" fmla="*/ 69092 w 138184"/>
              <a:gd name="connsiteY10" fmla="*/ 26918 h 138184"/>
              <a:gd name="connsiteX11" fmla="*/ 107784 w 138184"/>
              <a:gd name="connsiteY11" fmla="*/ 104633 h 138184"/>
              <a:gd name="connsiteX12" fmla="*/ 30401 w 138184"/>
              <a:gd name="connsiteY12" fmla="*/ 104633 h 138184"/>
              <a:gd name="connsiteX13" fmla="*/ 30401 w 138184"/>
              <a:gd name="connsiteY13" fmla="*/ 89875 h 138184"/>
              <a:gd name="connsiteX14" fmla="*/ 34270 w 138184"/>
              <a:gd name="connsiteY14" fmla="*/ 82137 h 138184"/>
              <a:gd name="connsiteX15" fmla="*/ 53173 w 138184"/>
              <a:gd name="connsiteY15" fmla="*/ 72906 h 138184"/>
              <a:gd name="connsiteX16" fmla="*/ 69148 w 138184"/>
              <a:gd name="connsiteY16" fmla="*/ 70474 h 138184"/>
              <a:gd name="connsiteX17" fmla="*/ 85122 w 138184"/>
              <a:gd name="connsiteY17" fmla="*/ 72906 h 138184"/>
              <a:gd name="connsiteX18" fmla="*/ 104025 w 138184"/>
              <a:gd name="connsiteY18" fmla="*/ 82137 h 138184"/>
              <a:gd name="connsiteX19" fmla="*/ 107895 w 138184"/>
              <a:gd name="connsiteY19" fmla="*/ 89875 h 13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184" h="138184">
                <a:moveTo>
                  <a:pt x="69092" y="0"/>
                </a:moveTo>
                <a:cubicBezTo>
                  <a:pt x="30933" y="0"/>
                  <a:pt x="0" y="30933"/>
                  <a:pt x="0" y="69092"/>
                </a:cubicBezTo>
                <a:cubicBezTo>
                  <a:pt x="0" y="107251"/>
                  <a:pt x="30933" y="138185"/>
                  <a:pt x="69092" y="138185"/>
                </a:cubicBezTo>
                <a:cubicBezTo>
                  <a:pt x="107251" y="138185"/>
                  <a:pt x="138185" y="107251"/>
                  <a:pt x="138185" y="69092"/>
                </a:cubicBezTo>
                <a:cubicBezTo>
                  <a:pt x="138185" y="30933"/>
                  <a:pt x="107251" y="0"/>
                  <a:pt x="69092" y="0"/>
                </a:cubicBezTo>
                <a:close/>
                <a:moveTo>
                  <a:pt x="69092" y="26918"/>
                </a:moveTo>
                <a:cubicBezTo>
                  <a:pt x="79807" y="26888"/>
                  <a:pt x="88518" y="35549"/>
                  <a:pt x="88549" y="46264"/>
                </a:cubicBezTo>
                <a:cubicBezTo>
                  <a:pt x="88579" y="56979"/>
                  <a:pt x="79918" y="65690"/>
                  <a:pt x="69203" y="65721"/>
                </a:cubicBezTo>
                <a:cubicBezTo>
                  <a:pt x="58488" y="65751"/>
                  <a:pt x="49777" y="57090"/>
                  <a:pt x="49746" y="46375"/>
                </a:cubicBezTo>
                <a:cubicBezTo>
                  <a:pt x="49746" y="46338"/>
                  <a:pt x="49746" y="46301"/>
                  <a:pt x="49746" y="46264"/>
                </a:cubicBezTo>
                <a:cubicBezTo>
                  <a:pt x="49777" y="35592"/>
                  <a:pt x="58421" y="26949"/>
                  <a:pt x="69092" y="26918"/>
                </a:cubicBezTo>
                <a:close/>
                <a:moveTo>
                  <a:pt x="107784" y="104633"/>
                </a:moveTo>
                <a:lnTo>
                  <a:pt x="30401" y="104633"/>
                </a:lnTo>
                <a:lnTo>
                  <a:pt x="30401" y="89875"/>
                </a:lnTo>
                <a:cubicBezTo>
                  <a:pt x="30474" y="86849"/>
                  <a:pt x="31892" y="84012"/>
                  <a:pt x="34270" y="82137"/>
                </a:cubicBezTo>
                <a:cubicBezTo>
                  <a:pt x="40006" y="78017"/>
                  <a:pt x="46397" y="74896"/>
                  <a:pt x="53173" y="72906"/>
                </a:cubicBezTo>
                <a:cubicBezTo>
                  <a:pt x="58368" y="71397"/>
                  <a:pt x="63739" y="70579"/>
                  <a:pt x="69148" y="70474"/>
                </a:cubicBezTo>
                <a:cubicBezTo>
                  <a:pt x="74562" y="70507"/>
                  <a:pt x="79943" y="71326"/>
                  <a:pt x="85122" y="72906"/>
                </a:cubicBezTo>
                <a:cubicBezTo>
                  <a:pt x="91977" y="74687"/>
                  <a:pt x="98406" y="77826"/>
                  <a:pt x="104025" y="82137"/>
                </a:cubicBezTo>
                <a:cubicBezTo>
                  <a:pt x="106403" y="84012"/>
                  <a:pt x="107821" y="86849"/>
                  <a:pt x="107895" y="89875"/>
                </a:cubicBezTo>
                <a:close/>
              </a:path>
            </a:pathLst>
          </a:custGeom>
          <a:solidFill>
            <a:schemeClr val="bg1"/>
          </a:solidFill>
          <a:ln w="5457" cap="flat">
            <a:noFill/>
            <a:prstDash val="solid"/>
            <a:miter/>
          </a:ln>
        </p:spPr>
        <p:txBody>
          <a:bodyPr rtlCol="0" anchor="ctr"/>
          <a:lstStyle/>
          <a:p>
            <a:endParaRPr lang="en-US"/>
          </a:p>
        </p:txBody>
      </p:sp>
      <p:pic>
        <p:nvPicPr>
          <p:cNvPr id="9" name="Picture 8">
            <a:extLst>
              <a:ext uri="{FF2B5EF4-FFF2-40B4-BE49-F238E27FC236}">
                <a16:creationId xmlns:a16="http://schemas.microsoft.com/office/drawing/2014/main" id="{ABC3FA16-7056-D619-3FFC-BF8C66EFEF8A}"/>
              </a:ext>
            </a:extLst>
          </p:cNvPr>
          <p:cNvPicPr>
            <a:picLocks noChangeAspect="1"/>
          </p:cNvPicPr>
          <p:nvPr/>
        </p:nvPicPr>
        <p:blipFill>
          <a:blip r:embed="rId3"/>
          <a:srcRect/>
          <a:stretch/>
        </p:blipFill>
        <p:spPr>
          <a:xfrm>
            <a:off x="629251" y="1593333"/>
            <a:ext cx="869598" cy="869598"/>
          </a:xfrm>
          <a:prstGeom prst="rect">
            <a:avLst/>
          </a:prstGeom>
          <a:effectLst>
            <a:outerShdw blurRad="254000" dist="63500" dir="5400000" algn="ctr" rotWithShape="0">
              <a:srgbClr val="000000">
                <a:alpha val="20000"/>
              </a:srgbClr>
            </a:outerShdw>
          </a:effectLst>
        </p:spPr>
      </p:pic>
      <p:pic>
        <p:nvPicPr>
          <p:cNvPr id="11" name="Picture 10">
            <a:extLst>
              <a:ext uri="{FF2B5EF4-FFF2-40B4-BE49-F238E27FC236}">
                <a16:creationId xmlns:a16="http://schemas.microsoft.com/office/drawing/2014/main" id="{7CADBA3D-577E-C368-C229-61A13F472CCA}"/>
              </a:ext>
            </a:extLst>
          </p:cNvPr>
          <p:cNvPicPr>
            <a:picLocks noChangeAspect="1"/>
          </p:cNvPicPr>
          <p:nvPr/>
        </p:nvPicPr>
        <p:blipFill>
          <a:blip r:embed="rId4"/>
          <a:srcRect/>
          <a:stretch/>
        </p:blipFill>
        <p:spPr>
          <a:xfrm>
            <a:off x="629251" y="2478753"/>
            <a:ext cx="869598" cy="869598"/>
          </a:xfrm>
          <a:prstGeom prst="rect">
            <a:avLst/>
          </a:prstGeom>
          <a:effectLst>
            <a:outerShdw blurRad="254000" dist="63500" dir="5400000" algn="ctr" rotWithShape="0">
              <a:srgbClr val="000000">
                <a:alpha val="20000"/>
              </a:srgbClr>
            </a:outerShdw>
          </a:effectLst>
        </p:spPr>
      </p:pic>
      <p:sp>
        <p:nvSpPr>
          <p:cNvPr id="12" name="Text Placeholder 2">
            <a:extLst>
              <a:ext uri="{FF2B5EF4-FFF2-40B4-BE49-F238E27FC236}">
                <a16:creationId xmlns:a16="http://schemas.microsoft.com/office/drawing/2014/main" id="{1A87DBCC-5AE0-96EB-4F7F-C0910DAC8394}"/>
              </a:ext>
            </a:extLst>
          </p:cNvPr>
          <p:cNvSpPr txBox="1">
            <a:spLocks/>
          </p:cNvSpPr>
          <p:nvPr/>
        </p:nvSpPr>
        <p:spPr bwMode="auto">
          <a:xfrm>
            <a:off x="1678860" y="1618424"/>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a:solidFill>
                  <a:srgbClr val="0072CF"/>
                </a:solidFill>
              </a:rPr>
              <a:t>Greater tobacco dependence</a:t>
            </a:r>
          </a:p>
          <a:p>
            <a:pPr marL="0" indent="0">
              <a:lnSpc>
                <a:spcPts val="1800"/>
              </a:lnSpc>
              <a:spcBef>
                <a:spcPts val="0"/>
              </a:spcBef>
              <a:spcAft>
                <a:spcPts val="200"/>
              </a:spcAft>
              <a:buClr>
                <a:srgbClr val="00B0F0"/>
              </a:buClr>
              <a:buNone/>
              <a:tabLst>
                <a:tab pos="309563" algn="l"/>
              </a:tabLst>
            </a:pPr>
            <a:r>
              <a:rPr lang="en-US" sz="1500"/>
              <a:t>More likely to smoke heavily, more dependent </a:t>
            </a:r>
            <a:br>
              <a:rPr lang="en-US" sz="1500"/>
            </a:br>
            <a:r>
              <a:rPr lang="en-US" sz="1500"/>
              <a:t>= more nicotine, extended use of therapy (beyond 12 weeks)</a:t>
            </a:r>
            <a:endParaRPr lang="en-US" sz="1500">
              <a:solidFill>
                <a:schemeClr val="accent1"/>
              </a:solidFill>
            </a:endParaRPr>
          </a:p>
        </p:txBody>
      </p:sp>
      <p:pic>
        <p:nvPicPr>
          <p:cNvPr id="13" name="Picture 12">
            <a:extLst>
              <a:ext uri="{FF2B5EF4-FFF2-40B4-BE49-F238E27FC236}">
                <a16:creationId xmlns:a16="http://schemas.microsoft.com/office/drawing/2014/main" id="{3FF0A41B-26BB-82C9-2AB1-57DAA6D8C12E}"/>
              </a:ext>
            </a:extLst>
          </p:cNvPr>
          <p:cNvPicPr>
            <a:picLocks noChangeAspect="1"/>
          </p:cNvPicPr>
          <p:nvPr/>
        </p:nvPicPr>
        <p:blipFill>
          <a:blip r:embed="rId5"/>
          <a:srcRect/>
          <a:stretch/>
        </p:blipFill>
        <p:spPr>
          <a:xfrm>
            <a:off x="629251" y="4249593"/>
            <a:ext cx="869598" cy="869598"/>
          </a:xfrm>
          <a:prstGeom prst="rect">
            <a:avLst/>
          </a:prstGeom>
          <a:effectLst>
            <a:outerShdw blurRad="254000" dist="63500" dir="5400000" algn="ctr" rotWithShape="0">
              <a:srgbClr val="000000">
                <a:alpha val="20000"/>
              </a:srgbClr>
            </a:outerShdw>
          </a:effectLst>
        </p:spPr>
      </p:pic>
      <p:pic>
        <p:nvPicPr>
          <p:cNvPr id="18" name="Picture 17">
            <a:extLst>
              <a:ext uri="{FF2B5EF4-FFF2-40B4-BE49-F238E27FC236}">
                <a16:creationId xmlns:a16="http://schemas.microsoft.com/office/drawing/2014/main" id="{CBF3A248-0A6D-8CFA-854A-BF46A88C93F2}"/>
              </a:ext>
            </a:extLst>
          </p:cNvPr>
          <p:cNvPicPr>
            <a:picLocks noChangeAspect="1"/>
          </p:cNvPicPr>
          <p:nvPr/>
        </p:nvPicPr>
        <p:blipFill>
          <a:blip r:embed="rId6"/>
          <a:srcRect/>
          <a:stretch/>
        </p:blipFill>
        <p:spPr>
          <a:xfrm>
            <a:off x="629251" y="3364173"/>
            <a:ext cx="869598" cy="869598"/>
          </a:xfrm>
          <a:prstGeom prst="rect">
            <a:avLst/>
          </a:prstGeom>
          <a:effectLst>
            <a:outerShdw blurRad="254000" dist="63500" dir="5400000" algn="ctr" rotWithShape="0">
              <a:srgbClr val="000000">
                <a:alpha val="20000"/>
              </a:srgbClr>
            </a:outerShdw>
          </a:effectLst>
        </p:spPr>
      </p:pic>
      <p:sp>
        <p:nvSpPr>
          <p:cNvPr id="20" name="Text Placeholder 2">
            <a:extLst>
              <a:ext uri="{FF2B5EF4-FFF2-40B4-BE49-F238E27FC236}">
                <a16:creationId xmlns:a16="http://schemas.microsoft.com/office/drawing/2014/main" id="{627EE9EB-A728-6020-A898-BB9A0AC61116}"/>
              </a:ext>
            </a:extLst>
          </p:cNvPr>
          <p:cNvSpPr txBox="1">
            <a:spLocks/>
          </p:cNvSpPr>
          <p:nvPr/>
        </p:nvSpPr>
        <p:spPr bwMode="auto">
          <a:xfrm>
            <a:off x="1678860" y="2509073"/>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a:solidFill>
                  <a:srgbClr val="0072CF"/>
                </a:solidFill>
              </a:rPr>
              <a:t>Perceived benefits</a:t>
            </a:r>
          </a:p>
          <a:p>
            <a:pPr marL="0" indent="0">
              <a:lnSpc>
                <a:spcPts val="1800"/>
              </a:lnSpc>
              <a:spcBef>
                <a:spcPts val="0"/>
              </a:spcBef>
              <a:spcAft>
                <a:spcPts val="200"/>
              </a:spcAft>
              <a:buClr>
                <a:srgbClr val="00B0F0"/>
              </a:buClr>
              <a:buNone/>
              <a:tabLst>
                <a:tab pos="309563" algn="l"/>
              </a:tabLst>
            </a:pPr>
            <a:r>
              <a:rPr lang="en-US" sz="1500"/>
              <a:t>Cope with stress, negative symptoms of illness</a:t>
            </a:r>
            <a:endParaRPr lang="en-US" sz="1500">
              <a:solidFill>
                <a:schemeClr val="accent1"/>
              </a:solidFill>
            </a:endParaRPr>
          </a:p>
        </p:txBody>
      </p:sp>
      <p:sp>
        <p:nvSpPr>
          <p:cNvPr id="21" name="Text Placeholder 2">
            <a:extLst>
              <a:ext uri="{FF2B5EF4-FFF2-40B4-BE49-F238E27FC236}">
                <a16:creationId xmlns:a16="http://schemas.microsoft.com/office/drawing/2014/main" id="{6E9C641A-AA77-4FFB-770B-00FBB31C5731}"/>
              </a:ext>
            </a:extLst>
          </p:cNvPr>
          <p:cNvSpPr txBox="1">
            <a:spLocks/>
          </p:cNvSpPr>
          <p:nvPr/>
        </p:nvSpPr>
        <p:spPr bwMode="auto">
          <a:xfrm>
            <a:off x="1678860" y="3399722"/>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a:solidFill>
                  <a:srgbClr val="0072CF"/>
                </a:solidFill>
              </a:rPr>
              <a:t>Boredom</a:t>
            </a:r>
          </a:p>
          <a:p>
            <a:pPr marL="0" indent="0">
              <a:lnSpc>
                <a:spcPts val="1800"/>
              </a:lnSpc>
              <a:spcBef>
                <a:spcPts val="0"/>
              </a:spcBef>
              <a:spcAft>
                <a:spcPts val="200"/>
              </a:spcAft>
              <a:buClr>
                <a:srgbClr val="00B0F0"/>
              </a:buClr>
              <a:buNone/>
              <a:tabLst>
                <a:tab pos="309563" algn="l"/>
              </a:tabLst>
            </a:pPr>
            <a:r>
              <a:rPr lang="en-US" sz="1500"/>
              <a:t>Social isolation, loneliness, unemployment</a:t>
            </a:r>
            <a:endParaRPr lang="en-US" sz="1500">
              <a:solidFill>
                <a:schemeClr val="accent1"/>
              </a:solidFill>
            </a:endParaRPr>
          </a:p>
        </p:txBody>
      </p:sp>
      <p:sp>
        <p:nvSpPr>
          <p:cNvPr id="22" name="Text Placeholder 2">
            <a:extLst>
              <a:ext uri="{FF2B5EF4-FFF2-40B4-BE49-F238E27FC236}">
                <a16:creationId xmlns:a16="http://schemas.microsoft.com/office/drawing/2014/main" id="{0F0DCB66-A40A-BD56-5B87-C70C6B7CF273}"/>
              </a:ext>
            </a:extLst>
          </p:cNvPr>
          <p:cNvSpPr txBox="1">
            <a:spLocks/>
          </p:cNvSpPr>
          <p:nvPr/>
        </p:nvSpPr>
        <p:spPr bwMode="auto">
          <a:xfrm>
            <a:off x="1678860" y="4290371"/>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a:solidFill>
                  <a:srgbClr val="0072CF"/>
                </a:solidFill>
              </a:rPr>
              <a:t>Peers, environment, culture</a:t>
            </a:r>
            <a:endParaRPr lang="en-US" sz="1500" b="1" spc="-30">
              <a:solidFill>
                <a:srgbClr val="0072CF"/>
              </a:solidFill>
            </a:endParaRPr>
          </a:p>
          <a:p>
            <a:pPr marL="0" indent="0">
              <a:lnSpc>
                <a:spcPts val="1800"/>
              </a:lnSpc>
              <a:spcBef>
                <a:spcPts val="0"/>
              </a:spcBef>
              <a:spcAft>
                <a:spcPts val="200"/>
              </a:spcAft>
              <a:buClr>
                <a:srgbClr val="00B0F0"/>
              </a:buClr>
              <a:buNone/>
              <a:tabLst>
                <a:tab pos="309563" algn="l"/>
              </a:tabLst>
            </a:pPr>
            <a:r>
              <a:rPr lang="en-US" sz="1500"/>
              <a:t>High rates of smoking among peers, social networks</a:t>
            </a:r>
            <a:endParaRPr lang="en-US" sz="1500">
              <a:solidFill>
                <a:schemeClr val="accent1"/>
              </a:solidFill>
            </a:endParaRPr>
          </a:p>
        </p:txBody>
      </p:sp>
      <p:sp>
        <p:nvSpPr>
          <p:cNvPr id="23" name="Text Placeholder 2">
            <a:extLst>
              <a:ext uri="{FF2B5EF4-FFF2-40B4-BE49-F238E27FC236}">
                <a16:creationId xmlns:a16="http://schemas.microsoft.com/office/drawing/2014/main" id="{027F3AA3-C2B5-24E3-0C4C-EAAE00F8AD01}"/>
              </a:ext>
            </a:extLst>
          </p:cNvPr>
          <p:cNvSpPr txBox="1">
            <a:spLocks/>
          </p:cNvSpPr>
          <p:nvPr/>
        </p:nvSpPr>
        <p:spPr bwMode="auto">
          <a:xfrm>
            <a:off x="1678860" y="5181019"/>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a:solidFill>
                  <a:srgbClr val="0072CF"/>
                </a:solidFill>
                <a:latin typeface="Arial"/>
                <a:cs typeface="Arial"/>
              </a:rPr>
              <a:t>Lack of training and access to aids and bespoke services</a:t>
            </a:r>
            <a:endParaRPr lang="en-US" sz="1500">
              <a:solidFill>
                <a:srgbClr val="0072CF"/>
              </a:solidFill>
              <a:latin typeface="Arial"/>
              <a:cs typeface="Arial"/>
            </a:endParaRPr>
          </a:p>
          <a:p>
            <a:pPr marL="0" indent="0">
              <a:lnSpc>
                <a:spcPts val="1800"/>
              </a:lnSpc>
              <a:spcBef>
                <a:spcPts val="0"/>
              </a:spcBef>
              <a:spcAft>
                <a:spcPts val="200"/>
              </a:spcAft>
              <a:buNone/>
              <a:tabLst>
                <a:tab pos="309563" algn="l"/>
              </a:tabLst>
            </a:pPr>
            <a:endParaRPr lang="en-US" sz="1500">
              <a:solidFill>
                <a:schemeClr val="accent1"/>
              </a:solidFill>
              <a:latin typeface="Arial"/>
              <a:cs typeface="Arial"/>
            </a:endParaRPr>
          </a:p>
        </p:txBody>
      </p:sp>
      <p:pic>
        <p:nvPicPr>
          <p:cNvPr id="4" name="Picture 3" descr="A blue circle with a heart and pulse line&#10;&#10;Description automatically generated">
            <a:extLst>
              <a:ext uri="{FF2B5EF4-FFF2-40B4-BE49-F238E27FC236}">
                <a16:creationId xmlns:a16="http://schemas.microsoft.com/office/drawing/2014/main" id="{3A278772-D5DD-F44B-D21E-4FDD5C1343C5}"/>
              </a:ext>
            </a:extLst>
          </p:cNvPr>
          <p:cNvPicPr>
            <a:picLocks noChangeAspect="1"/>
          </p:cNvPicPr>
          <p:nvPr/>
        </p:nvPicPr>
        <p:blipFill>
          <a:blip r:embed="rId7"/>
          <a:srcRect/>
          <a:stretch/>
        </p:blipFill>
        <p:spPr>
          <a:xfrm>
            <a:off x="609822" y="5102371"/>
            <a:ext cx="953119" cy="953119"/>
          </a:xfrm>
          <a:prstGeom prst="rect">
            <a:avLst/>
          </a:prstGeom>
          <a:effectLst>
            <a:outerShdw blurRad="254000" dist="63500" dir="5400000" algn="ctr" rotWithShape="0">
              <a:srgbClr val="000000">
                <a:alpha val="20000"/>
              </a:srgbClr>
            </a:outerShdw>
          </a:effectLst>
        </p:spPr>
      </p:pic>
      <p:sp>
        <p:nvSpPr>
          <p:cNvPr id="3" name="Footer Placeholder 3">
            <a:extLst>
              <a:ext uri="{FF2B5EF4-FFF2-40B4-BE49-F238E27FC236}">
                <a16:creationId xmlns:a16="http://schemas.microsoft.com/office/drawing/2014/main" id="{152BD2ED-6F4D-E75E-DBED-E024428884B1}"/>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3819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1500"/>
                            </p:stCondLst>
                            <p:childTnLst>
                              <p:par>
                                <p:cTn id="40" presetID="10" presetClass="entr" presetSubtype="0" fill="hold" grpId="0" nodeType="afterEffect">
                                  <p:stCondLst>
                                    <p:cond delay="5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par>
                          <p:cTn id="43" fill="hold">
                            <p:stCondLst>
                              <p:cond delay="2500"/>
                            </p:stCondLst>
                            <p:childTnLst>
                              <p:par>
                                <p:cTn id="44" presetID="10" presetClass="entr" presetSubtype="0" fill="hold" nodeType="afterEffect">
                                  <p:stCondLst>
                                    <p:cond delay="50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44102" y="-52000"/>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GB" sz="2000" b="1">
                <a:latin typeface="Arial" panose="020B0604020202020204" pitchFamily="34" charset="0"/>
                <a:cs typeface="Arial" panose="020B0604020202020204" pitchFamily="34" charset="0"/>
                <a:sym typeface="Wingdings" panose="05000000000000000000" pitchFamily="2" charset="2"/>
              </a:rPr>
              <a:t>	</a:t>
            </a:r>
            <a:r>
              <a:rPr lang="en-US" sz="2000">
                <a:latin typeface="Arial" panose="020B0604020202020204" pitchFamily="34" charset="0"/>
                <a:cs typeface="Arial" panose="020B0604020202020204" pitchFamily="34" charset="0"/>
                <a:sym typeface="Wingdings" panose="05000000000000000000" pitchFamily="2" charset="2"/>
              </a:rPr>
              <a:t>Nicotine replacement therapy</a:t>
            </a:r>
            <a:endParaRPr lang="en-US" sz="20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Nicotine analogue medications</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Nicotine vapes</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None of the above</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All of the above</a:t>
            </a: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651510" y="495801"/>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2800" b="1">
                <a:solidFill>
                  <a:srgbClr val="0072CF"/>
                </a:solidFill>
                <a:effectLst>
                  <a:glow rad="381000">
                    <a:schemeClr val="bg1">
                      <a:alpha val="55000"/>
                    </a:schemeClr>
                  </a:glow>
                </a:effectLst>
                <a:latin typeface="Arial" panose="020B0604020202020204" pitchFamily="34" charset="0"/>
                <a:cs typeface="Arial" panose="020B0604020202020204" pitchFamily="34" charset="0"/>
              </a:rPr>
              <a:t>Which of the following aids is both safe and effective to use among people with SMI?</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
        <p:nvSpPr>
          <p:cNvPr id="2" name="tick">
            <a:extLst>
              <a:ext uri="{FF2B5EF4-FFF2-40B4-BE49-F238E27FC236}">
                <a16:creationId xmlns:a16="http://schemas.microsoft.com/office/drawing/2014/main" id="{8DDFA8E6-4E40-2C9B-7011-FCED85B2A71D}"/>
              </a:ext>
            </a:extLst>
          </p:cNvPr>
          <p:cNvSpPr/>
          <p:nvPr/>
        </p:nvSpPr>
        <p:spPr>
          <a:xfrm>
            <a:off x="914858" y="4362631"/>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Tree>
    <p:extLst>
      <p:ext uri="{BB962C8B-B14F-4D97-AF65-F5344CB8AC3E}">
        <p14:creationId xmlns:p14="http://schemas.microsoft.com/office/powerpoint/2010/main" val="499003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1239553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895A1-4E7D-41E6-7514-CECBF1CAA560}"/>
              </a:ext>
            </a:extLst>
          </p:cNvPr>
          <p:cNvSpPr>
            <a:spLocks noGrp="1"/>
          </p:cNvSpPr>
          <p:nvPr>
            <p:ph type="title"/>
          </p:nvPr>
        </p:nvSpPr>
        <p:spPr/>
        <p:txBody>
          <a:bodyPr/>
          <a:lstStyle/>
          <a:p>
            <a:r>
              <a:rPr lang="en-US"/>
              <a:t>CVD and stroke</a:t>
            </a:r>
          </a:p>
        </p:txBody>
      </p:sp>
      <p:sp>
        <p:nvSpPr>
          <p:cNvPr id="3" name="Content Placeholder 2">
            <a:extLst>
              <a:ext uri="{FF2B5EF4-FFF2-40B4-BE49-F238E27FC236}">
                <a16:creationId xmlns:a16="http://schemas.microsoft.com/office/drawing/2014/main" id="{5EBE1DE0-26E2-5A25-7AAD-8B1165E32E18}"/>
              </a:ext>
            </a:extLst>
          </p:cNvPr>
          <p:cNvSpPr>
            <a:spLocks noGrp="1"/>
          </p:cNvSpPr>
          <p:nvPr>
            <p:ph idx="1"/>
          </p:nvPr>
        </p:nvSpPr>
        <p:spPr/>
        <p:txBody>
          <a:bodyPr/>
          <a:lstStyle/>
          <a:p>
            <a:pPr marL="0" indent="0">
              <a:buNone/>
            </a:pPr>
            <a:r>
              <a:rPr lang="en-CA" b="1" i="1">
                <a:solidFill>
                  <a:srgbClr val="0070C0"/>
                </a:solidFill>
                <a:effectLst/>
                <a:latin typeface="Helvetica"/>
                <a:cs typeface="Arial"/>
              </a:rPr>
              <a:t>We know that smoking is a major cause of</a:t>
            </a:r>
            <a:r>
              <a:rPr lang="en-CA" b="1">
                <a:solidFill>
                  <a:srgbClr val="0070C0"/>
                </a:solidFill>
                <a:latin typeface="Helvetica"/>
                <a:cs typeface="Arial"/>
              </a:rPr>
              <a:t> </a:t>
            </a:r>
            <a:r>
              <a:rPr lang="en-CA" b="1" i="1">
                <a:solidFill>
                  <a:srgbClr val="0070C0"/>
                </a:solidFill>
                <a:effectLst/>
                <a:latin typeface="Helvetica"/>
                <a:cs typeface="Arial"/>
              </a:rPr>
              <a:t>heart attack. Stopping</a:t>
            </a:r>
            <a:r>
              <a:rPr lang="en-CA" b="1">
                <a:solidFill>
                  <a:srgbClr val="0070C0"/>
                </a:solidFill>
                <a:latin typeface="Helvetica"/>
                <a:cs typeface="Arial"/>
              </a:rPr>
              <a:t> </a:t>
            </a:r>
            <a:r>
              <a:rPr lang="en-CA" b="1" i="1">
                <a:solidFill>
                  <a:srgbClr val="0070C0"/>
                </a:solidFill>
                <a:effectLst/>
                <a:latin typeface="Helvetica"/>
                <a:cs typeface="Arial"/>
              </a:rPr>
              <a:t>smoking will help you</a:t>
            </a:r>
            <a:r>
              <a:rPr lang="en-CA" b="1">
                <a:solidFill>
                  <a:srgbClr val="0070C0"/>
                </a:solidFill>
                <a:latin typeface="Helvetica"/>
                <a:cs typeface="Arial"/>
              </a:rPr>
              <a:t> </a:t>
            </a:r>
            <a:r>
              <a:rPr lang="en-CA" b="1" i="1">
                <a:solidFill>
                  <a:srgbClr val="0070C0"/>
                </a:solidFill>
                <a:effectLst/>
                <a:latin typeface="Helvetica"/>
                <a:cs typeface="Arial"/>
              </a:rPr>
              <a:t>recover and prevent</a:t>
            </a:r>
            <a:r>
              <a:rPr lang="en-CA" b="1">
                <a:solidFill>
                  <a:srgbClr val="0070C0"/>
                </a:solidFill>
                <a:latin typeface="Helvetica"/>
                <a:cs typeface="Arial"/>
              </a:rPr>
              <a:t> </a:t>
            </a:r>
            <a:r>
              <a:rPr lang="en-CA" b="1" i="1">
                <a:solidFill>
                  <a:srgbClr val="0070C0"/>
                </a:solidFill>
                <a:effectLst/>
                <a:latin typeface="Helvetica"/>
                <a:cs typeface="Arial"/>
              </a:rPr>
              <a:t>another heart attack.</a:t>
            </a:r>
            <a:endParaRPr lang="en-CA" b="1">
              <a:solidFill>
                <a:srgbClr val="0070C0"/>
              </a:solidFill>
              <a:effectLst/>
              <a:latin typeface="Helvetica"/>
              <a:cs typeface="Arial"/>
            </a:endParaRPr>
          </a:p>
          <a:p>
            <a:pPr marL="0" indent="0">
              <a:buNone/>
            </a:pPr>
            <a:endParaRPr lang="en-US">
              <a:solidFill>
                <a:srgbClr val="414141"/>
              </a:solidFill>
              <a:latin typeface="Arial"/>
              <a:cs typeface="Arial"/>
            </a:endParaRPr>
          </a:p>
          <a:p>
            <a:pPr marL="285750" indent="-285750">
              <a:buFont typeface="Arial" panose="020B0604020202020204" pitchFamily="34" charset="0"/>
              <a:buChar char="■"/>
            </a:pPr>
            <a:r>
              <a:rPr lang="en-CA">
                <a:effectLst/>
                <a:latin typeface="Helvetica"/>
                <a:cs typeface="Arial"/>
              </a:rPr>
              <a:t>Decreased risk of</a:t>
            </a:r>
            <a:r>
              <a:rPr lang="en-CA">
                <a:latin typeface="Helvetica"/>
                <a:cs typeface="Arial"/>
              </a:rPr>
              <a:t> </a:t>
            </a:r>
            <a:r>
              <a:rPr lang="en-CA">
                <a:effectLst/>
                <a:latin typeface="Helvetica"/>
                <a:cs typeface="Arial"/>
              </a:rPr>
              <a:t>30-day readmission</a:t>
            </a:r>
          </a:p>
          <a:p>
            <a:pPr marL="285750" indent="-285750">
              <a:buFont typeface="Arial" panose="020B0604020202020204" pitchFamily="34" charset="0"/>
              <a:buChar char="■"/>
            </a:pPr>
            <a:r>
              <a:rPr lang="en-CA">
                <a:effectLst/>
                <a:latin typeface="Helvetica"/>
                <a:cs typeface="Arial"/>
              </a:rPr>
              <a:t>Reduced rate of</a:t>
            </a:r>
            <a:r>
              <a:rPr lang="en-CA">
                <a:latin typeface="Helvetica"/>
                <a:cs typeface="Arial"/>
              </a:rPr>
              <a:t> </a:t>
            </a:r>
            <a:r>
              <a:rPr lang="en-CA">
                <a:effectLst/>
                <a:latin typeface="Helvetica"/>
                <a:cs typeface="Arial"/>
              </a:rPr>
              <a:t>re-stenosis after</a:t>
            </a:r>
            <a:r>
              <a:rPr lang="en-CA">
                <a:latin typeface="Helvetica"/>
                <a:cs typeface="Arial"/>
              </a:rPr>
              <a:t> </a:t>
            </a:r>
            <a:r>
              <a:rPr lang="en-CA">
                <a:effectLst/>
                <a:latin typeface="Helvetica"/>
                <a:cs typeface="Arial"/>
              </a:rPr>
              <a:t>angioplasty</a:t>
            </a:r>
            <a:endParaRPr lang="en-CA">
              <a:latin typeface="Helvetica"/>
              <a:cs typeface="Arial"/>
            </a:endParaRPr>
          </a:p>
          <a:p>
            <a:pPr marL="285750" indent="-285750">
              <a:buFont typeface="Arial" panose="020B0604020202020204" pitchFamily="34" charset="0"/>
              <a:buChar char="■"/>
            </a:pPr>
            <a:r>
              <a:rPr lang="en-CA">
                <a:effectLst/>
                <a:latin typeface="Helvetica"/>
                <a:cs typeface="Arial"/>
              </a:rPr>
              <a:t>Reduced risk of MI</a:t>
            </a:r>
          </a:p>
          <a:p>
            <a:pPr marL="285750" indent="-285750">
              <a:buFont typeface="Arial" panose="020B0604020202020204" pitchFamily="34" charset="0"/>
              <a:buChar char="■"/>
            </a:pPr>
            <a:r>
              <a:rPr lang="en-CA">
                <a:effectLst/>
                <a:latin typeface="Helvetica"/>
                <a:cs typeface="Arial"/>
              </a:rPr>
              <a:t>Reduced risk of death</a:t>
            </a:r>
            <a:r>
              <a:rPr lang="en-CA">
                <a:latin typeface="Helvetica"/>
                <a:cs typeface="Arial"/>
              </a:rPr>
              <a:t> </a:t>
            </a:r>
            <a:r>
              <a:rPr lang="en-CA">
                <a:effectLst/>
                <a:latin typeface="Helvetica"/>
                <a:cs typeface="Arial"/>
              </a:rPr>
              <a:t>following MI, CABG, cardiac event</a:t>
            </a:r>
          </a:p>
          <a:p>
            <a:pPr marL="0" indent="0">
              <a:buNone/>
            </a:pPr>
            <a:endParaRPr lang="en-US"/>
          </a:p>
          <a:p>
            <a:pPr marL="0" indent="0">
              <a:buNone/>
            </a:pPr>
            <a:r>
              <a:rPr lang="en-US">
                <a:solidFill>
                  <a:srgbClr val="0070C0"/>
                </a:solidFill>
                <a:latin typeface="Arial"/>
                <a:cs typeface="Arial"/>
              </a:rPr>
              <a:t>High rate of relapse – in particular among angioplasty patients </a:t>
            </a:r>
            <a:endParaRPr lang="en-US">
              <a:solidFill>
                <a:srgbClr val="0070C0"/>
              </a:solidFill>
            </a:endParaRPr>
          </a:p>
        </p:txBody>
      </p:sp>
      <p:sp>
        <p:nvSpPr>
          <p:cNvPr id="5" name="Slide Number Placeholder 4">
            <a:extLst>
              <a:ext uri="{FF2B5EF4-FFF2-40B4-BE49-F238E27FC236}">
                <a16:creationId xmlns:a16="http://schemas.microsoft.com/office/drawing/2014/main" id="{4E6D1E0C-0F34-3AAF-8D56-4F869A353E03}"/>
              </a:ext>
            </a:extLst>
          </p:cNvPr>
          <p:cNvSpPr>
            <a:spLocks noGrp="1"/>
          </p:cNvSpPr>
          <p:nvPr>
            <p:ph type="sldNum" sz="quarter" idx="12"/>
          </p:nvPr>
        </p:nvSpPr>
        <p:spPr/>
        <p:txBody>
          <a:bodyPr/>
          <a:lstStyle/>
          <a:p>
            <a:pPr>
              <a:defRPr/>
            </a:pPr>
            <a:fld id="{29BF0720-F72B-8B46-A819-48D30C8A2406}" type="slidenum">
              <a:rPr lang="en-US" altLang="en-US" smtClean="0"/>
              <a:pPr>
                <a:defRPr/>
              </a:pPr>
              <a:t>3</a:t>
            </a:fld>
            <a:endParaRPr lang="en-US" altLang="en-US"/>
          </a:p>
        </p:txBody>
      </p:sp>
      <p:grpSp>
        <p:nvGrpSpPr>
          <p:cNvPr id="6" name="Group 5">
            <a:extLst>
              <a:ext uri="{FF2B5EF4-FFF2-40B4-BE49-F238E27FC236}">
                <a16:creationId xmlns:a16="http://schemas.microsoft.com/office/drawing/2014/main" id="{48C9C494-03CA-467B-4940-C0B8DE5A9FC1}"/>
              </a:ext>
            </a:extLst>
          </p:cNvPr>
          <p:cNvGrpSpPr/>
          <p:nvPr/>
        </p:nvGrpSpPr>
        <p:grpSpPr>
          <a:xfrm>
            <a:off x="7432571" y="2921741"/>
            <a:ext cx="1268539" cy="1174315"/>
            <a:chOff x="736102" y="2094185"/>
            <a:chExt cx="596530" cy="596530"/>
          </a:xfrm>
        </p:grpSpPr>
        <p:sp>
          <p:nvSpPr>
            <p:cNvPr id="7" name="Oval 6">
              <a:extLst>
                <a:ext uri="{FF2B5EF4-FFF2-40B4-BE49-F238E27FC236}">
                  <a16:creationId xmlns:a16="http://schemas.microsoft.com/office/drawing/2014/main" id="{3C28BB1E-3D58-42D8-00EE-A652BA38AC31}"/>
                </a:ext>
              </a:extLst>
            </p:cNvPr>
            <p:cNvSpPr/>
            <p:nvPr/>
          </p:nvSpPr>
          <p:spPr bwMode="auto">
            <a:xfrm>
              <a:off x="736102" y="2094185"/>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8" name="Graphic 7" descr="Brain in head outline">
              <a:extLst>
                <a:ext uri="{FF2B5EF4-FFF2-40B4-BE49-F238E27FC236}">
                  <a16:creationId xmlns:a16="http://schemas.microsoft.com/office/drawing/2014/main" id="{A443398A-234A-D47B-BB94-58B974C4A3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2251" y="2170777"/>
              <a:ext cx="430212" cy="430212"/>
            </a:xfrm>
            <a:prstGeom prst="rect">
              <a:avLst/>
            </a:prstGeom>
          </p:spPr>
        </p:pic>
      </p:grpSp>
      <p:grpSp>
        <p:nvGrpSpPr>
          <p:cNvPr id="9" name="Group 8">
            <a:extLst>
              <a:ext uri="{FF2B5EF4-FFF2-40B4-BE49-F238E27FC236}">
                <a16:creationId xmlns:a16="http://schemas.microsoft.com/office/drawing/2014/main" id="{D14AC355-3A03-07A1-B263-E0AF504145CE}"/>
              </a:ext>
            </a:extLst>
          </p:cNvPr>
          <p:cNvGrpSpPr/>
          <p:nvPr/>
        </p:nvGrpSpPr>
        <p:grpSpPr>
          <a:xfrm>
            <a:off x="5944141" y="2895601"/>
            <a:ext cx="1268539" cy="1214310"/>
            <a:chOff x="736102" y="1380954"/>
            <a:chExt cx="596530" cy="596530"/>
          </a:xfrm>
        </p:grpSpPr>
        <p:sp>
          <p:nvSpPr>
            <p:cNvPr id="10" name="Oval 9">
              <a:extLst>
                <a:ext uri="{FF2B5EF4-FFF2-40B4-BE49-F238E27FC236}">
                  <a16:creationId xmlns:a16="http://schemas.microsoft.com/office/drawing/2014/main" id="{6D584694-444C-F802-5B7B-C05F99D86338}"/>
                </a:ext>
              </a:extLst>
            </p:cNvPr>
            <p:cNvSpPr/>
            <p:nvPr/>
          </p:nvSpPr>
          <p:spPr bwMode="auto">
            <a:xfrm>
              <a:off x="736102" y="1380954"/>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1" name="Graphic 10" descr="Heart organ outline">
              <a:extLst>
                <a:ext uri="{FF2B5EF4-FFF2-40B4-BE49-F238E27FC236}">
                  <a16:creationId xmlns:a16="http://schemas.microsoft.com/office/drawing/2014/main" id="{3B20E97D-5437-B550-EE96-B0939DB017D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6794" y="1454872"/>
              <a:ext cx="428185" cy="428185"/>
            </a:xfrm>
            <a:prstGeom prst="rect">
              <a:avLst/>
            </a:prstGeom>
          </p:spPr>
        </p:pic>
      </p:grpSp>
      <p:sp>
        <p:nvSpPr>
          <p:cNvPr id="13" name="Footer Placeholder 3">
            <a:extLst>
              <a:ext uri="{FF2B5EF4-FFF2-40B4-BE49-F238E27FC236}">
                <a16:creationId xmlns:a16="http://schemas.microsoft.com/office/drawing/2014/main" id="{3E2EB4C0-0B7A-70B5-A004-28948FE9262E}"/>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34206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BF147-C2C1-DF77-8212-7472B0F77FD6}"/>
              </a:ext>
            </a:extLst>
          </p:cNvPr>
          <p:cNvSpPr>
            <a:spLocks noGrp="1"/>
          </p:cNvSpPr>
          <p:nvPr>
            <p:ph type="title"/>
          </p:nvPr>
        </p:nvSpPr>
        <p:spPr/>
        <p:txBody>
          <a:bodyPr/>
          <a:lstStyle/>
          <a:p>
            <a:r>
              <a:rPr lang="en-US"/>
              <a:t>Diabetes</a:t>
            </a:r>
          </a:p>
        </p:txBody>
      </p:sp>
      <p:sp>
        <p:nvSpPr>
          <p:cNvPr id="3" name="Content Placeholder 2">
            <a:extLst>
              <a:ext uri="{FF2B5EF4-FFF2-40B4-BE49-F238E27FC236}">
                <a16:creationId xmlns:a16="http://schemas.microsoft.com/office/drawing/2014/main" id="{366F6DB1-A5F8-DF27-0042-D71BF15AA6B4}"/>
              </a:ext>
            </a:extLst>
          </p:cNvPr>
          <p:cNvSpPr>
            <a:spLocks noGrp="1"/>
          </p:cNvSpPr>
          <p:nvPr>
            <p:ph idx="1"/>
          </p:nvPr>
        </p:nvSpPr>
        <p:spPr>
          <a:xfrm>
            <a:off x="544899" y="1544514"/>
            <a:ext cx="6738950" cy="4191000"/>
          </a:xfrm>
        </p:spPr>
        <p:txBody>
          <a:bodyPr/>
          <a:lstStyle/>
          <a:p>
            <a:pPr marL="0" indent="0">
              <a:buNone/>
            </a:pPr>
            <a:r>
              <a:rPr lang="en-CA" b="1">
                <a:solidFill>
                  <a:srgbClr val="0072CF"/>
                </a:solidFill>
              </a:rPr>
              <a:t>Smoking + Diabetes = </a:t>
            </a:r>
            <a:r>
              <a:rPr lang="en-CA">
                <a:solidFill>
                  <a:schemeClr val="tx1">
                    <a:lumMod val="50000"/>
                  </a:schemeClr>
                </a:solidFill>
              </a:rPr>
              <a:t>a lethal combination </a:t>
            </a:r>
          </a:p>
          <a:p>
            <a:pPr marL="577188" lvl="5" indent="-285750">
              <a:spcAft>
                <a:spcPts val="1800"/>
              </a:spcAft>
              <a:buFont typeface="Courier New" panose="02070309020205020404" pitchFamily="49" charset="0"/>
              <a:buChar char="o"/>
            </a:pPr>
            <a:r>
              <a:rPr lang="en-CA" b="1">
                <a:solidFill>
                  <a:schemeClr val="accent1"/>
                </a:solidFill>
              </a:rPr>
              <a:t>35-54% </a:t>
            </a:r>
            <a:r>
              <a:rPr lang="en-CA">
                <a:solidFill>
                  <a:schemeClr val="tx1">
                    <a:lumMod val="50000"/>
                  </a:schemeClr>
                </a:solidFill>
              </a:rPr>
              <a:t>increase in risk of </a:t>
            </a:r>
            <a:r>
              <a:rPr lang="en-CA" b="1">
                <a:solidFill>
                  <a:schemeClr val="accent1"/>
                </a:solidFill>
              </a:rPr>
              <a:t>CVD event</a:t>
            </a:r>
          </a:p>
          <a:p>
            <a:pPr marL="0" indent="0">
              <a:buNone/>
            </a:pPr>
            <a:r>
              <a:rPr lang="en-CA" b="1">
                <a:solidFill>
                  <a:srgbClr val="0072CF"/>
                </a:solidFill>
              </a:rPr>
              <a:t>Quitting smoking is one of the most powerful interventions for reducing disease progression and complications among diabetic patients </a:t>
            </a:r>
            <a:endParaRPr lang="en-CA" sz="1800" b="1">
              <a:solidFill>
                <a:srgbClr val="0072CF"/>
              </a:solidFill>
              <a:effectLst/>
              <a:latin typeface="Arial Nova" panose="020B0504020202020204" pitchFamily="34" charset="0"/>
              <a:ea typeface="Arial Nova" panose="020B0504020202020204" pitchFamily="34" charset="0"/>
              <a:cs typeface="Arial Nova" panose="020B0504020202020204" pitchFamily="34" charset="0"/>
            </a:endParaRPr>
          </a:p>
          <a:p>
            <a:r>
              <a:rPr lang="en-CA" sz="1800">
                <a:solidFill>
                  <a:srgbClr val="333333"/>
                </a:solidFill>
                <a:effectLst/>
                <a:latin typeface="Arial Nova" panose="020B0504020202020204" pitchFamily="34" charset="0"/>
                <a:ea typeface="Arial Nova" panose="020B0504020202020204" pitchFamily="34" charset="0"/>
                <a:cs typeface="Arial Nova" panose="020B0504020202020204" pitchFamily="34" charset="0"/>
              </a:rPr>
              <a:t>Have their blood sugar checked at least daily, because the levels may go down. </a:t>
            </a:r>
            <a:endParaRPr lang="en-CA" sz="1800">
              <a:effectLst/>
              <a:latin typeface="Calibri" panose="020F0502020204030204" pitchFamily="34" charset="0"/>
              <a:ea typeface="Calibri" panose="020F0502020204030204" pitchFamily="34" charset="0"/>
              <a:cs typeface="Arial" panose="020B0604020202020204" pitchFamily="34" charset="0"/>
            </a:endParaRPr>
          </a:p>
          <a:p>
            <a:r>
              <a:rPr lang="en-CA"/>
              <a:t>Within eight weeks of stopping smoking insulin becomes more effective at lowering blood sugar levels.</a:t>
            </a:r>
            <a:endParaRPr lang="en-US"/>
          </a:p>
        </p:txBody>
      </p:sp>
      <p:sp>
        <p:nvSpPr>
          <p:cNvPr id="5" name="Slide Number Placeholder 4">
            <a:extLst>
              <a:ext uri="{FF2B5EF4-FFF2-40B4-BE49-F238E27FC236}">
                <a16:creationId xmlns:a16="http://schemas.microsoft.com/office/drawing/2014/main" id="{C4C04017-E2CA-5691-40A4-034CF17651D3}"/>
              </a:ext>
            </a:extLst>
          </p:cNvPr>
          <p:cNvSpPr>
            <a:spLocks noGrp="1"/>
          </p:cNvSpPr>
          <p:nvPr>
            <p:ph type="sldNum" sz="quarter" idx="12"/>
          </p:nvPr>
        </p:nvSpPr>
        <p:spPr/>
        <p:txBody>
          <a:bodyPr/>
          <a:lstStyle/>
          <a:p>
            <a:pPr>
              <a:defRPr/>
            </a:pPr>
            <a:fld id="{29BF0720-F72B-8B46-A819-48D30C8A2406}" type="slidenum">
              <a:rPr lang="en-US" altLang="en-US" smtClean="0"/>
              <a:pPr>
                <a:defRPr/>
              </a:pPr>
              <a:t>4</a:t>
            </a:fld>
            <a:endParaRPr lang="en-US" altLang="en-US"/>
          </a:p>
        </p:txBody>
      </p:sp>
      <p:grpSp>
        <p:nvGrpSpPr>
          <p:cNvPr id="6" name="Group 5">
            <a:extLst>
              <a:ext uri="{FF2B5EF4-FFF2-40B4-BE49-F238E27FC236}">
                <a16:creationId xmlns:a16="http://schemas.microsoft.com/office/drawing/2014/main" id="{0AE6B827-E411-6FA9-A457-1542AFCB76D9}"/>
              </a:ext>
            </a:extLst>
          </p:cNvPr>
          <p:cNvGrpSpPr/>
          <p:nvPr/>
        </p:nvGrpSpPr>
        <p:grpSpPr>
          <a:xfrm>
            <a:off x="7427848" y="1753266"/>
            <a:ext cx="1286662" cy="1367328"/>
            <a:chOff x="736102" y="2807416"/>
            <a:chExt cx="596530" cy="596530"/>
          </a:xfrm>
        </p:grpSpPr>
        <p:sp>
          <p:nvSpPr>
            <p:cNvPr id="8" name="Oval 7">
              <a:extLst>
                <a:ext uri="{FF2B5EF4-FFF2-40B4-BE49-F238E27FC236}">
                  <a16:creationId xmlns:a16="http://schemas.microsoft.com/office/drawing/2014/main" id="{CCA4768A-A039-4C0D-7BE0-2A80B336AF32}"/>
                </a:ext>
              </a:extLst>
            </p:cNvPr>
            <p:cNvSpPr/>
            <p:nvPr/>
          </p:nvSpPr>
          <p:spPr bwMode="auto">
            <a:xfrm>
              <a:off x="736102" y="2807416"/>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9" name="Graphic 8" descr="Medicine outline">
              <a:extLst>
                <a:ext uri="{FF2B5EF4-FFF2-40B4-BE49-F238E27FC236}">
                  <a16:creationId xmlns:a16="http://schemas.microsoft.com/office/drawing/2014/main" id="{AC92D884-734B-8909-D838-8D31B86FA3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7658" y="2886945"/>
              <a:ext cx="428212" cy="428212"/>
            </a:xfrm>
            <a:prstGeom prst="rect">
              <a:avLst/>
            </a:prstGeom>
          </p:spPr>
        </p:pic>
      </p:grpSp>
      <p:sp>
        <p:nvSpPr>
          <p:cNvPr id="10" name="Footer Placeholder 3">
            <a:extLst>
              <a:ext uri="{FF2B5EF4-FFF2-40B4-BE49-F238E27FC236}">
                <a16:creationId xmlns:a16="http://schemas.microsoft.com/office/drawing/2014/main" id="{BC6D7121-F60A-6399-E2F0-C0D5384E34B0}"/>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170382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3E54D-F3A5-AC5A-0D02-96374D340388}"/>
              </a:ext>
            </a:extLst>
          </p:cNvPr>
          <p:cNvSpPr>
            <a:spLocks noGrp="1"/>
          </p:cNvSpPr>
          <p:nvPr>
            <p:ph type="title"/>
          </p:nvPr>
        </p:nvSpPr>
        <p:spPr/>
        <p:txBody>
          <a:bodyPr/>
          <a:lstStyle/>
          <a:p>
            <a:r>
              <a:rPr lang="en-US"/>
              <a:t>Cancer</a:t>
            </a:r>
          </a:p>
        </p:txBody>
      </p:sp>
      <p:sp>
        <p:nvSpPr>
          <p:cNvPr id="3" name="Content Placeholder 2">
            <a:extLst>
              <a:ext uri="{FF2B5EF4-FFF2-40B4-BE49-F238E27FC236}">
                <a16:creationId xmlns:a16="http://schemas.microsoft.com/office/drawing/2014/main" id="{8A5915EF-0961-3A91-3B52-A67E1853AD8B}"/>
              </a:ext>
            </a:extLst>
          </p:cNvPr>
          <p:cNvSpPr>
            <a:spLocks noGrp="1"/>
          </p:cNvSpPr>
          <p:nvPr>
            <p:ph idx="1"/>
          </p:nvPr>
        </p:nvSpPr>
        <p:spPr>
          <a:xfrm>
            <a:off x="496614" y="1728554"/>
            <a:ext cx="7962900" cy="4191000"/>
          </a:xfrm>
        </p:spPr>
        <p:txBody>
          <a:bodyPr/>
          <a:lstStyle/>
          <a:p>
            <a:pPr marL="0" indent="0">
              <a:buNone/>
            </a:pPr>
            <a:r>
              <a:rPr lang="en-CA" sz="2000" b="1" i="1">
                <a:solidFill>
                  <a:srgbClr val="0070C0"/>
                </a:solidFill>
                <a:latin typeface="Helvetica" pitchFamily="2" charset="0"/>
              </a:rPr>
              <a:t>“S</a:t>
            </a:r>
            <a:r>
              <a:rPr lang="en-CA" sz="2000" b="1" i="1">
                <a:solidFill>
                  <a:srgbClr val="0070C0"/>
                </a:solidFill>
                <a:effectLst/>
                <a:latin typeface="Helvetica" pitchFamily="2" charset="0"/>
              </a:rPr>
              <a:t>topping smoking</a:t>
            </a:r>
            <a:r>
              <a:rPr lang="en-CA" sz="2000" b="1">
                <a:solidFill>
                  <a:srgbClr val="0070C0"/>
                </a:solidFill>
                <a:latin typeface="Helvetica" pitchFamily="2" charset="0"/>
              </a:rPr>
              <a:t> </a:t>
            </a:r>
            <a:r>
              <a:rPr lang="en-CA" sz="2000" b="1" i="1">
                <a:solidFill>
                  <a:srgbClr val="0070C0"/>
                </a:solidFill>
                <a:effectLst/>
                <a:latin typeface="Helvetica" pitchFamily="2" charset="0"/>
              </a:rPr>
              <a:t>will help you with</a:t>
            </a:r>
            <a:r>
              <a:rPr lang="en-CA" sz="2000" b="1">
                <a:solidFill>
                  <a:srgbClr val="0070C0"/>
                </a:solidFill>
                <a:latin typeface="Helvetica" pitchFamily="2" charset="0"/>
              </a:rPr>
              <a:t> </a:t>
            </a:r>
            <a:r>
              <a:rPr lang="en-CA" sz="2000" b="1" i="1">
                <a:solidFill>
                  <a:srgbClr val="0070C0"/>
                </a:solidFill>
                <a:effectLst/>
                <a:latin typeface="Helvetica" pitchFamily="2" charset="0"/>
              </a:rPr>
              <a:t>your treatment and</a:t>
            </a:r>
            <a:r>
              <a:rPr lang="en-CA" sz="2000" b="1">
                <a:solidFill>
                  <a:srgbClr val="0070C0"/>
                </a:solidFill>
                <a:latin typeface="Helvetica" pitchFamily="2" charset="0"/>
              </a:rPr>
              <a:t> l</a:t>
            </a:r>
            <a:r>
              <a:rPr lang="en-CA" sz="2000" b="1" i="1">
                <a:solidFill>
                  <a:srgbClr val="0070C0"/>
                </a:solidFill>
                <a:effectLst/>
                <a:latin typeface="Helvetica" pitchFamily="2" charset="0"/>
              </a:rPr>
              <a:t>ower your risk of</a:t>
            </a:r>
            <a:r>
              <a:rPr lang="en-CA" sz="2000" b="1">
                <a:solidFill>
                  <a:srgbClr val="0070C0"/>
                </a:solidFill>
                <a:latin typeface="Helvetica" pitchFamily="2" charset="0"/>
              </a:rPr>
              <a:t> </a:t>
            </a:r>
            <a:r>
              <a:rPr lang="en-CA" sz="2000" b="1" i="1">
                <a:solidFill>
                  <a:srgbClr val="0070C0"/>
                </a:solidFill>
                <a:effectLst/>
                <a:latin typeface="Helvetica" pitchFamily="2" charset="0"/>
              </a:rPr>
              <a:t>complications.”</a:t>
            </a:r>
            <a:endParaRPr lang="en-CA" sz="1000" b="1" i="1">
              <a:solidFill>
                <a:srgbClr val="0070C0"/>
              </a:solidFill>
              <a:latin typeface="Helvetica" pitchFamily="2" charset="0"/>
            </a:endParaRPr>
          </a:p>
          <a:p>
            <a:pPr marL="285750" indent="-285750">
              <a:buFont typeface="Arial" panose="020B0604020202020204" pitchFamily="34" charset="0"/>
              <a:buChar char="■"/>
            </a:pPr>
            <a:r>
              <a:rPr lang="en-CA">
                <a:effectLst/>
                <a:latin typeface="Helvetica" pitchFamily="2" charset="0"/>
              </a:rPr>
              <a:t>Increased treatment</a:t>
            </a:r>
            <a:r>
              <a:rPr lang="en-CA">
                <a:latin typeface="Helvetica" pitchFamily="2" charset="0"/>
              </a:rPr>
              <a:t> </a:t>
            </a:r>
            <a:r>
              <a:rPr lang="en-CA">
                <a:effectLst/>
                <a:latin typeface="Helvetica" pitchFamily="2" charset="0"/>
              </a:rPr>
              <a:t>response</a:t>
            </a:r>
          </a:p>
          <a:p>
            <a:pPr marL="285750" indent="-285750">
              <a:buFont typeface="Arial" panose="020B0604020202020204" pitchFamily="34" charset="0"/>
              <a:buChar char="■"/>
            </a:pPr>
            <a:r>
              <a:rPr lang="en-CA">
                <a:effectLst/>
                <a:latin typeface="Helvetica" pitchFamily="2" charset="0"/>
              </a:rPr>
              <a:t>Decreased risk in</a:t>
            </a:r>
            <a:r>
              <a:rPr lang="en-CA">
                <a:latin typeface="Helvetica" pitchFamily="2" charset="0"/>
              </a:rPr>
              <a:t> </a:t>
            </a:r>
            <a:r>
              <a:rPr lang="en-CA">
                <a:effectLst/>
                <a:latin typeface="Helvetica" pitchFamily="2" charset="0"/>
              </a:rPr>
              <a:t>complications</a:t>
            </a:r>
          </a:p>
          <a:p>
            <a:pPr marL="285750" indent="-285750">
              <a:buFont typeface="Arial" panose="020B0604020202020204" pitchFamily="34" charset="0"/>
              <a:buChar char="■"/>
            </a:pPr>
            <a:r>
              <a:rPr lang="en-CA">
                <a:effectLst/>
                <a:latin typeface="Helvetica" pitchFamily="2" charset="0"/>
              </a:rPr>
              <a:t>Reduction in risk of</a:t>
            </a:r>
            <a:r>
              <a:rPr lang="en-CA">
                <a:latin typeface="Helvetica" pitchFamily="2" charset="0"/>
              </a:rPr>
              <a:t> </a:t>
            </a:r>
            <a:r>
              <a:rPr lang="en-CA">
                <a:effectLst/>
                <a:latin typeface="Helvetica" pitchFamily="2" charset="0"/>
              </a:rPr>
              <a:t>disease progression</a:t>
            </a:r>
          </a:p>
          <a:p>
            <a:pPr marL="285750" indent="-285750">
              <a:buFont typeface="Arial" panose="020B0604020202020204" pitchFamily="34" charset="0"/>
              <a:buChar char="■"/>
            </a:pPr>
            <a:r>
              <a:rPr lang="en-CA">
                <a:effectLst/>
                <a:latin typeface="Helvetica" pitchFamily="2" charset="0"/>
              </a:rPr>
              <a:t>Decreased risk of</a:t>
            </a:r>
            <a:r>
              <a:rPr lang="en-CA">
                <a:latin typeface="Helvetica" pitchFamily="2" charset="0"/>
              </a:rPr>
              <a:t> </a:t>
            </a:r>
            <a:r>
              <a:rPr lang="en-CA">
                <a:effectLst/>
                <a:latin typeface="Helvetica" pitchFamily="2" charset="0"/>
              </a:rPr>
              <a:t>development of a second primary tumour</a:t>
            </a:r>
          </a:p>
          <a:p>
            <a:pPr marL="285750" indent="-285750">
              <a:buFont typeface="Arial" panose="020B0604020202020204" pitchFamily="34" charset="0"/>
              <a:buChar char="■"/>
            </a:pPr>
            <a:r>
              <a:rPr lang="en-CA">
                <a:effectLst/>
                <a:latin typeface="Helvetica" pitchFamily="2" charset="0"/>
              </a:rPr>
              <a:t>Increased survival rate</a:t>
            </a:r>
            <a:r>
              <a:rPr lang="en-CA">
                <a:latin typeface="Helvetica" pitchFamily="2" charset="0"/>
              </a:rPr>
              <a:t> </a:t>
            </a:r>
            <a:r>
              <a:rPr lang="en-CA">
                <a:effectLst/>
                <a:latin typeface="Helvetica" pitchFamily="2" charset="0"/>
              </a:rPr>
              <a:t>following diagnosis</a:t>
            </a:r>
          </a:p>
          <a:p>
            <a:pPr marL="285750" indent="-285750">
              <a:buFont typeface="Arial" panose="020B0604020202020204" pitchFamily="34" charset="0"/>
              <a:buChar char="■"/>
            </a:pPr>
            <a:r>
              <a:rPr lang="en-CA">
                <a:effectLst/>
                <a:latin typeface="Helvetica" pitchFamily="2" charset="0"/>
              </a:rPr>
              <a:t>Increased quality of life</a:t>
            </a:r>
          </a:p>
          <a:p>
            <a:pPr marL="0" indent="0">
              <a:buNone/>
            </a:pPr>
            <a:endParaRPr lang="en-CA">
              <a:effectLst/>
              <a:latin typeface="Helvetica" pitchFamily="2" charset="0"/>
            </a:endParaRPr>
          </a:p>
          <a:p>
            <a:pPr lvl="1"/>
            <a:endParaRPr lang="en-US"/>
          </a:p>
        </p:txBody>
      </p:sp>
      <p:sp>
        <p:nvSpPr>
          <p:cNvPr id="5" name="Slide Number Placeholder 4">
            <a:extLst>
              <a:ext uri="{FF2B5EF4-FFF2-40B4-BE49-F238E27FC236}">
                <a16:creationId xmlns:a16="http://schemas.microsoft.com/office/drawing/2014/main" id="{B331833B-FCA1-469A-BC81-8BE465D0E57C}"/>
              </a:ext>
            </a:extLst>
          </p:cNvPr>
          <p:cNvSpPr>
            <a:spLocks noGrp="1"/>
          </p:cNvSpPr>
          <p:nvPr>
            <p:ph type="sldNum" sz="quarter" idx="12"/>
          </p:nvPr>
        </p:nvSpPr>
        <p:spPr/>
        <p:txBody>
          <a:bodyPr/>
          <a:lstStyle/>
          <a:p>
            <a:pPr>
              <a:defRPr/>
            </a:pPr>
            <a:fld id="{29BF0720-F72B-8B46-A819-48D30C8A2406}" type="slidenum">
              <a:rPr lang="en-US" altLang="en-US" smtClean="0"/>
              <a:pPr>
                <a:defRPr/>
              </a:pPr>
              <a:t>5</a:t>
            </a:fld>
            <a:endParaRPr lang="en-US" altLang="en-US"/>
          </a:p>
        </p:txBody>
      </p:sp>
      <p:grpSp>
        <p:nvGrpSpPr>
          <p:cNvPr id="6" name="Group 5">
            <a:extLst>
              <a:ext uri="{FF2B5EF4-FFF2-40B4-BE49-F238E27FC236}">
                <a16:creationId xmlns:a16="http://schemas.microsoft.com/office/drawing/2014/main" id="{0F4C3126-E7FF-8500-ED24-95A79E931397}"/>
              </a:ext>
            </a:extLst>
          </p:cNvPr>
          <p:cNvGrpSpPr/>
          <p:nvPr/>
        </p:nvGrpSpPr>
        <p:grpSpPr>
          <a:xfrm>
            <a:off x="6595446" y="2457207"/>
            <a:ext cx="1272808" cy="1280602"/>
            <a:chOff x="736102" y="4233878"/>
            <a:chExt cx="596530" cy="596530"/>
          </a:xfrm>
        </p:grpSpPr>
        <p:sp>
          <p:nvSpPr>
            <p:cNvPr id="7" name="Oval 6">
              <a:extLst>
                <a:ext uri="{FF2B5EF4-FFF2-40B4-BE49-F238E27FC236}">
                  <a16:creationId xmlns:a16="http://schemas.microsoft.com/office/drawing/2014/main" id="{7AD22A84-A066-EB1F-4B47-152C222EB81F}"/>
                </a:ext>
              </a:extLst>
            </p:cNvPr>
            <p:cNvSpPr/>
            <p:nvPr/>
          </p:nvSpPr>
          <p:spPr bwMode="auto">
            <a:xfrm>
              <a:off x="736102" y="4233878"/>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8" name="Graphic 7" descr="Cancer outline">
              <a:extLst>
                <a:ext uri="{FF2B5EF4-FFF2-40B4-BE49-F238E27FC236}">
                  <a16:creationId xmlns:a16="http://schemas.microsoft.com/office/drawing/2014/main" id="{551617EA-5D97-7B68-8373-87C53B1747E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1152" y="4295753"/>
              <a:ext cx="466430" cy="466430"/>
            </a:xfrm>
            <a:prstGeom prst="rect">
              <a:avLst/>
            </a:prstGeom>
          </p:spPr>
        </p:pic>
      </p:grpSp>
      <p:sp>
        <p:nvSpPr>
          <p:cNvPr id="10" name="Footer Placeholder 3">
            <a:extLst>
              <a:ext uri="{FF2B5EF4-FFF2-40B4-BE49-F238E27FC236}">
                <a16:creationId xmlns:a16="http://schemas.microsoft.com/office/drawing/2014/main" id="{76E226BF-1F5A-B533-6350-5B6C9BF178F9}"/>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0695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59DA2-1F9C-F7A0-856C-E6BB7829E34B}"/>
              </a:ext>
            </a:extLst>
          </p:cNvPr>
          <p:cNvSpPr>
            <a:spLocks noGrp="1"/>
          </p:cNvSpPr>
          <p:nvPr>
            <p:ph type="title"/>
          </p:nvPr>
        </p:nvSpPr>
        <p:spPr/>
        <p:txBody>
          <a:bodyPr/>
          <a:lstStyle/>
          <a:p>
            <a:r>
              <a:rPr lang="en-US"/>
              <a:t>COPD</a:t>
            </a:r>
          </a:p>
        </p:txBody>
      </p:sp>
      <p:sp>
        <p:nvSpPr>
          <p:cNvPr id="3" name="Content Placeholder 2">
            <a:extLst>
              <a:ext uri="{FF2B5EF4-FFF2-40B4-BE49-F238E27FC236}">
                <a16:creationId xmlns:a16="http://schemas.microsoft.com/office/drawing/2014/main" id="{FF670278-44C5-5B10-CFED-94FE669D1112}"/>
              </a:ext>
            </a:extLst>
          </p:cNvPr>
          <p:cNvSpPr>
            <a:spLocks noGrp="1"/>
          </p:cNvSpPr>
          <p:nvPr>
            <p:ph idx="1"/>
          </p:nvPr>
        </p:nvSpPr>
        <p:spPr>
          <a:xfrm>
            <a:off x="332491" y="1664757"/>
            <a:ext cx="7962900" cy="4191000"/>
          </a:xfrm>
        </p:spPr>
        <p:txBody>
          <a:bodyPr/>
          <a:lstStyle/>
          <a:p>
            <a:pPr marL="285750" indent="-285750"/>
            <a:r>
              <a:rPr lang="en-CA">
                <a:effectLst/>
                <a:latin typeface="Helvetica" pitchFamily="2" charset="0"/>
              </a:rPr>
              <a:t>Slows respiratory</a:t>
            </a:r>
            <a:r>
              <a:rPr lang="en-CA">
                <a:latin typeface="Helvetica" pitchFamily="2" charset="0"/>
              </a:rPr>
              <a:t> </a:t>
            </a:r>
            <a:r>
              <a:rPr lang="en-CA">
                <a:effectLst/>
                <a:latin typeface="Helvetica" pitchFamily="2" charset="0"/>
              </a:rPr>
              <a:t>function decline</a:t>
            </a:r>
            <a:r>
              <a:rPr lang="en-CA">
                <a:latin typeface="Helvetica" pitchFamily="2" charset="0"/>
              </a:rPr>
              <a:t> </a:t>
            </a:r>
            <a:r>
              <a:rPr lang="en-CA">
                <a:effectLst/>
                <a:latin typeface="Helvetica" pitchFamily="2" charset="0"/>
              </a:rPr>
              <a:t>(FEV1)</a:t>
            </a:r>
          </a:p>
          <a:p>
            <a:r>
              <a:rPr lang="en-CA">
                <a:effectLst/>
                <a:latin typeface="Helvetica" pitchFamily="2" charset="0"/>
              </a:rPr>
              <a:t>With sustained quitting lung function s</a:t>
            </a:r>
            <a:r>
              <a:rPr lang="en-CA">
                <a:latin typeface="Helvetica" pitchFamily="2" charset="0"/>
              </a:rPr>
              <a:t> </a:t>
            </a:r>
            <a:r>
              <a:rPr lang="en-CA">
                <a:effectLst/>
                <a:latin typeface="Helvetica" pitchFamily="2" charset="0"/>
              </a:rPr>
              <a:t>will return to that of </a:t>
            </a:r>
            <a:r>
              <a:rPr lang="en-CA">
                <a:latin typeface="Helvetica" pitchFamily="2" charset="0"/>
              </a:rPr>
              <a:t>never smokers</a:t>
            </a:r>
            <a:endParaRPr lang="en-CA">
              <a:effectLst/>
              <a:latin typeface="Helvetica" pitchFamily="2" charset="0"/>
            </a:endParaRPr>
          </a:p>
          <a:p>
            <a:r>
              <a:rPr lang="en-CA">
                <a:effectLst/>
                <a:latin typeface="Helvetica" pitchFamily="2" charset="0"/>
              </a:rPr>
              <a:t>Improved lung function(5–10% with three</a:t>
            </a:r>
            <a:r>
              <a:rPr lang="en-CA">
                <a:latin typeface="Helvetica" pitchFamily="2" charset="0"/>
              </a:rPr>
              <a:t> </a:t>
            </a:r>
            <a:r>
              <a:rPr lang="en-CA">
                <a:effectLst/>
                <a:latin typeface="Helvetica" pitchFamily="2" charset="0"/>
              </a:rPr>
              <a:t>to nine months of stopping</a:t>
            </a:r>
            <a:endParaRPr lang="en-CA" sz="800" b="1">
              <a:solidFill>
                <a:schemeClr val="accent5">
                  <a:lumMod val="50000"/>
                </a:schemeClr>
              </a:solidFill>
              <a:latin typeface="Helvetica" pitchFamily="2" charset="0"/>
            </a:endParaRPr>
          </a:p>
          <a:p>
            <a:pPr marL="0" indent="0">
              <a:buNone/>
            </a:pPr>
            <a:r>
              <a:rPr lang="en-CA" sz="1800" b="1" i="1">
                <a:solidFill>
                  <a:srgbClr val="0070C0"/>
                </a:solidFill>
                <a:effectLst/>
                <a:latin typeface="Helvetica" pitchFamily="2" charset="0"/>
              </a:rPr>
              <a:t>Stopping smoking is the</a:t>
            </a:r>
            <a:r>
              <a:rPr lang="en-CA" sz="1800" b="1">
                <a:solidFill>
                  <a:srgbClr val="0070C0"/>
                </a:solidFill>
                <a:latin typeface="Helvetica" pitchFamily="2" charset="0"/>
              </a:rPr>
              <a:t> </a:t>
            </a:r>
            <a:r>
              <a:rPr lang="en-CA" sz="1800" b="1" i="1">
                <a:solidFill>
                  <a:srgbClr val="0070C0"/>
                </a:solidFill>
                <a:effectLst/>
                <a:latin typeface="Helvetica" pitchFamily="2" charset="0"/>
              </a:rPr>
              <a:t>single most important</a:t>
            </a:r>
            <a:r>
              <a:rPr lang="en-CA" sz="1800" b="1">
                <a:solidFill>
                  <a:srgbClr val="0070C0"/>
                </a:solidFill>
                <a:latin typeface="Helvetica" pitchFamily="2" charset="0"/>
              </a:rPr>
              <a:t> </a:t>
            </a:r>
            <a:r>
              <a:rPr lang="en-CA" sz="1800" b="1" i="1">
                <a:solidFill>
                  <a:srgbClr val="0070C0"/>
                </a:solidFill>
                <a:effectLst/>
                <a:latin typeface="Helvetica" pitchFamily="2" charset="0"/>
              </a:rPr>
              <a:t>thing you can do to help</a:t>
            </a:r>
            <a:r>
              <a:rPr lang="en-CA" sz="1800" b="1">
                <a:solidFill>
                  <a:srgbClr val="0070C0"/>
                </a:solidFill>
                <a:latin typeface="Helvetica" pitchFamily="2" charset="0"/>
              </a:rPr>
              <a:t> </a:t>
            </a:r>
            <a:r>
              <a:rPr lang="en-CA" sz="1800" b="1" i="1">
                <a:solidFill>
                  <a:srgbClr val="0070C0"/>
                </a:solidFill>
                <a:effectLst/>
                <a:latin typeface="Helvetica" pitchFamily="2" charset="0"/>
              </a:rPr>
              <a:t>slow down progression</a:t>
            </a:r>
            <a:r>
              <a:rPr lang="en-CA" sz="1800" b="1">
                <a:solidFill>
                  <a:srgbClr val="0070C0"/>
                </a:solidFill>
                <a:latin typeface="Helvetica" pitchFamily="2" charset="0"/>
              </a:rPr>
              <a:t> </a:t>
            </a:r>
            <a:r>
              <a:rPr lang="en-CA" sz="1800" b="1" i="1">
                <a:solidFill>
                  <a:srgbClr val="0070C0"/>
                </a:solidFill>
                <a:effectLst/>
                <a:latin typeface="Helvetica" pitchFamily="2" charset="0"/>
              </a:rPr>
              <a:t>of the disease. You</a:t>
            </a:r>
            <a:r>
              <a:rPr lang="en-CA" sz="1800" b="1">
                <a:solidFill>
                  <a:srgbClr val="0070C0"/>
                </a:solidFill>
                <a:latin typeface="Helvetica" pitchFamily="2" charset="0"/>
              </a:rPr>
              <a:t> </a:t>
            </a:r>
            <a:r>
              <a:rPr lang="en-CA" sz="1800" b="1" i="1">
                <a:solidFill>
                  <a:srgbClr val="0070C0"/>
                </a:solidFill>
                <a:effectLst/>
                <a:latin typeface="Helvetica" pitchFamily="2" charset="0"/>
              </a:rPr>
              <a:t>will be helping to keep</a:t>
            </a:r>
            <a:r>
              <a:rPr lang="en-CA" sz="1800" b="1">
                <a:solidFill>
                  <a:srgbClr val="0070C0"/>
                </a:solidFill>
                <a:latin typeface="Helvetica" pitchFamily="2" charset="0"/>
              </a:rPr>
              <a:t> </a:t>
            </a:r>
            <a:r>
              <a:rPr lang="en-CA" sz="1800" b="1" i="1">
                <a:solidFill>
                  <a:srgbClr val="0070C0"/>
                </a:solidFill>
                <a:effectLst/>
                <a:latin typeface="Helvetica" pitchFamily="2" charset="0"/>
              </a:rPr>
              <a:t>your lungs as healthy as</a:t>
            </a:r>
            <a:r>
              <a:rPr lang="en-CA" sz="1800" b="1">
                <a:solidFill>
                  <a:srgbClr val="0070C0"/>
                </a:solidFill>
                <a:latin typeface="Helvetica" pitchFamily="2" charset="0"/>
              </a:rPr>
              <a:t> </a:t>
            </a:r>
            <a:r>
              <a:rPr lang="en-CA" sz="1800" b="1" i="1">
                <a:solidFill>
                  <a:srgbClr val="0070C0"/>
                </a:solidFill>
                <a:effectLst/>
                <a:latin typeface="Helvetica" pitchFamily="2" charset="0"/>
              </a:rPr>
              <a:t>possible and not cause</a:t>
            </a:r>
            <a:r>
              <a:rPr lang="en-CA" sz="1800" b="1">
                <a:solidFill>
                  <a:srgbClr val="0070C0"/>
                </a:solidFill>
                <a:latin typeface="Helvetica" pitchFamily="2" charset="0"/>
              </a:rPr>
              <a:t> </a:t>
            </a:r>
            <a:r>
              <a:rPr lang="en-CA" sz="1800" b="1" i="1">
                <a:solidFill>
                  <a:srgbClr val="0070C0"/>
                </a:solidFill>
                <a:effectLst/>
                <a:latin typeface="Helvetica" pitchFamily="2" charset="0"/>
              </a:rPr>
              <a:t>any more damage.</a:t>
            </a:r>
            <a:endParaRPr lang="en-CA" b="1" i="1">
              <a:solidFill>
                <a:srgbClr val="0070C0"/>
              </a:solidFill>
              <a:latin typeface="Helvetica" pitchFamily="2" charset="0"/>
            </a:endParaRPr>
          </a:p>
          <a:p>
            <a:endParaRPr lang="en-CA">
              <a:effectLst/>
              <a:latin typeface="Helvetica" pitchFamily="2" charset="0"/>
            </a:endParaRPr>
          </a:p>
          <a:p>
            <a:endParaRPr lang="en-US"/>
          </a:p>
        </p:txBody>
      </p:sp>
      <p:sp>
        <p:nvSpPr>
          <p:cNvPr id="5" name="Slide Number Placeholder 4">
            <a:extLst>
              <a:ext uri="{FF2B5EF4-FFF2-40B4-BE49-F238E27FC236}">
                <a16:creationId xmlns:a16="http://schemas.microsoft.com/office/drawing/2014/main" id="{F355C540-0B79-C442-2385-29F9C1923FA8}"/>
              </a:ext>
            </a:extLst>
          </p:cNvPr>
          <p:cNvSpPr>
            <a:spLocks noGrp="1"/>
          </p:cNvSpPr>
          <p:nvPr>
            <p:ph type="sldNum" sz="quarter" idx="12"/>
          </p:nvPr>
        </p:nvSpPr>
        <p:spPr/>
        <p:txBody>
          <a:bodyPr/>
          <a:lstStyle/>
          <a:p>
            <a:pPr>
              <a:defRPr/>
            </a:pPr>
            <a:fld id="{29BF0720-F72B-8B46-A819-48D30C8A2406}" type="slidenum">
              <a:rPr lang="en-US" altLang="en-US" smtClean="0"/>
              <a:pPr>
                <a:defRPr/>
              </a:pPr>
              <a:t>6</a:t>
            </a:fld>
            <a:endParaRPr lang="en-US" altLang="en-US"/>
          </a:p>
        </p:txBody>
      </p:sp>
      <p:sp>
        <p:nvSpPr>
          <p:cNvPr id="6" name="Content Placeholder 2">
            <a:extLst>
              <a:ext uri="{FF2B5EF4-FFF2-40B4-BE49-F238E27FC236}">
                <a16:creationId xmlns:a16="http://schemas.microsoft.com/office/drawing/2014/main" id="{362F0E2B-B127-CC49-8808-8F698844BB56}"/>
              </a:ext>
            </a:extLst>
          </p:cNvPr>
          <p:cNvSpPr txBox="1">
            <a:spLocks/>
          </p:cNvSpPr>
          <p:nvPr/>
        </p:nvSpPr>
        <p:spPr bwMode="auto">
          <a:xfrm>
            <a:off x="2935013" y="4388068"/>
            <a:ext cx="7438444" cy="17462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t>Lower motivation to quit relative to other smokers </a:t>
            </a:r>
          </a:p>
          <a:p>
            <a:r>
              <a:rPr lang="en-US"/>
              <a:t>Higher rates of nicotine addiction</a:t>
            </a:r>
          </a:p>
          <a:p>
            <a:r>
              <a:rPr lang="en-US"/>
              <a:t>Depression </a:t>
            </a:r>
          </a:p>
          <a:p>
            <a:pPr marL="0" indent="0">
              <a:buFont typeface="Lucida Grande" panose="020B0600040502020204" pitchFamily="34" charset="0"/>
              <a:buNone/>
            </a:pPr>
            <a:endParaRPr lang="en-US"/>
          </a:p>
        </p:txBody>
      </p:sp>
      <p:grpSp>
        <p:nvGrpSpPr>
          <p:cNvPr id="7" name="Group 6">
            <a:extLst>
              <a:ext uri="{FF2B5EF4-FFF2-40B4-BE49-F238E27FC236}">
                <a16:creationId xmlns:a16="http://schemas.microsoft.com/office/drawing/2014/main" id="{9FA7AF6E-6A06-7440-B37E-BD9EF4447D8D}"/>
              </a:ext>
            </a:extLst>
          </p:cNvPr>
          <p:cNvGrpSpPr/>
          <p:nvPr/>
        </p:nvGrpSpPr>
        <p:grpSpPr>
          <a:xfrm>
            <a:off x="696209" y="4388068"/>
            <a:ext cx="1506664" cy="1416325"/>
            <a:chOff x="736102" y="3520647"/>
            <a:chExt cx="596530" cy="596530"/>
          </a:xfrm>
        </p:grpSpPr>
        <p:sp>
          <p:nvSpPr>
            <p:cNvPr id="8" name="Oval 7">
              <a:extLst>
                <a:ext uri="{FF2B5EF4-FFF2-40B4-BE49-F238E27FC236}">
                  <a16:creationId xmlns:a16="http://schemas.microsoft.com/office/drawing/2014/main" id="{1AACBCEE-CD4E-20A2-62E7-B35A9FE4EB2A}"/>
                </a:ext>
              </a:extLst>
            </p:cNvPr>
            <p:cNvSpPr/>
            <p:nvPr/>
          </p:nvSpPr>
          <p:spPr bwMode="auto">
            <a:xfrm>
              <a:off x="736102" y="352064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9" name="Graphic 8" descr="Lungs with virus outline">
              <a:extLst>
                <a:ext uri="{FF2B5EF4-FFF2-40B4-BE49-F238E27FC236}">
                  <a16:creationId xmlns:a16="http://schemas.microsoft.com/office/drawing/2014/main" id="{44E226FD-2968-E8CA-6663-0196879EF39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6391" y="3589078"/>
              <a:ext cx="415953" cy="415953"/>
            </a:xfrm>
            <a:prstGeom prst="rect">
              <a:avLst/>
            </a:prstGeom>
          </p:spPr>
        </p:pic>
      </p:grpSp>
      <p:sp>
        <p:nvSpPr>
          <p:cNvPr id="11" name="Footer Placeholder 3">
            <a:extLst>
              <a:ext uri="{FF2B5EF4-FFF2-40B4-BE49-F238E27FC236}">
                <a16:creationId xmlns:a16="http://schemas.microsoft.com/office/drawing/2014/main" id="{E93CE6DC-4231-F6DB-18D0-3A3A78F7F888}"/>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78267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B33BE-29FF-057D-D3F9-9491AC0B2BC5}"/>
              </a:ext>
            </a:extLst>
          </p:cNvPr>
          <p:cNvSpPr>
            <a:spLocks noGrp="1"/>
          </p:cNvSpPr>
          <p:nvPr>
            <p:ph type="title"/>
          </p:nvPr>
        </p:nvSpPr>
        <p:spPr/>
        <p:txBody>
          <a:bodyPr/>
          <a:lstStyle/>
          <a:p>
            <a:r>
              <a:rPr lang="en-US"/>
              <a:t>COPD: Fletcher-Peto graph</a:t>
            </a:r>
          </a:p>
        </p:txBody>
      </p:sp>
      <p:sp>
        <p:nvSpPr>
          <p:cNvPr id="5" name="Slide Number Placeholder 4">
            <a:extLst>
              <a:ext uri="{FF2B5EF4-FFF2-40B4-BE49-F238E27FC236}">
                <a16:creationId xmlns:a16="http://schemas.microsoft.com/office/drawing/2014/main" id="{BC0073AB-E517-390B-F172-5A2A31C23E2E}"/>
              </a:ext>
            </a:extLst>
          </p:cNvPr>
          <p:cNvSpPr>
            <a:spLocks noGrp="1"/>
          </p:cNvSpPr>
          <p:nvPr>
            <p:ph type="sldNum" sz="quarter" idx="12"/>
          </p:nvPr>
        </p:nvSpPr>
        <p:spPr/>
        <p:txBody>
          <a:bodyPr/>
          <a:lstStyle/>
          <a:p>
            <a:pPr>
              <a:defRPr/>
            </a:pPr>
            <a:fld id="{29BF0720-F72B-8B46-A819-48D30C8A2406}" type="slidenum">
              <a:rPr lang="en-US" altLang="en-US" smtClean="0"/>
              <a:pPr>
                <a:defRPr/>
              </a:pPr>
              <a:t>7</a:t>
            </a:fld>
            <a:endParaRPr lang="en-US" altLang="en-US"/>
          </a:p>
        </p:txBody>
      </p:sp>
      <p:pic>
        <p:nvPicPr>
          <p:cNvPr id="11" name="Content Placeholder 10" descr="A diagram of a smoking curve&#10;&#10;Description automatically generated with medium confidence">
            <a:extLst>
              <a:ext uri="{FF2B5EF4-FFF2-40B4-BE49-F238E27FC236}">
                <a16:creationId xmlns:a16="http://schemas.microsoft.com/office/drawing/2014/main" id="{2DC0BB5E-ACA0-F882-6969-EEB8B46C7AF3}"/>
              </a:ext>
            </a:extLst>
          </p:cNvPr>
          <p:cNvPicPr>
            <a:picLocks noGrp="1" noChangeAspect="1"/>
          </p:cNvPicPr>
          <p:nvPr>
            <p:ph idx="1"/>
          </p:nvPr>
        </p:nvPicPr>
        <p:blipFill>
          <a:blip r:embed="rId3"/>
          <a:stretch>
            <a:fillRect/>
          </a:stretch>
        </p:blipFill>
        <p:spPr>
          <a:xfrm>
            <a:off x="822069" y="1475319"/>
            <a:ext cx="7553728" cy="4773081"/>
          </a:xfrm>
        </p:spPr>
      </p:pic>
      <p:sp>
        <p:nvSpPr>
          <p:cNvPr id="6" name="Footer Placeholder 3">
            <a:extLst>
              <a:ext uri="{FF2B5EF4-FFF2-40B4-BE49-F238E27FC236}">
                <a16:creationId xmlns:a16="http://schemas.microsoft.com/office/drawing/2014/main" id="{86A6824C-22CB-4200-96F3-72BD7BC960DE}"/>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47518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3E54D-F3A5-AC5A-0D02-96374D340388}"/>
              </a:ext>
            </a:extLst>
          </p:cNvPr>
          <p:cNvSpPr>
            <a:spLocks noGrp="1"/>
          </p:cNvSpPr>
          <p:nvPr>
            <p:ph type="title"/>
          </p:nvPr>
        </p:nvSpPr>
        <p:spPr/>
        <p:txBody>
          <a:bodyPr/>
          <a:lstStyle/>
          <a:p>
            <a:r>
              <a:rPr lang="en-US"/>
              <a:t>Renal and hepatic impairment </a:t>
            </a:r>
          </a:p>
        </p:txBody>
      </p:sp>
      <p:sp>
        <p:nvSpPr>
          <p:cNvPr id="3" name="Content Placeholder 2">
            <a:extLst>
              <a:ext uri="{FF2B5EF4-FFF2-40B4-BE49-F238E27FC236}">
                <a16:creationId xmlns:a16="http://schemas.microsoft.com/office/drawing/2014/main" id="{8A5915EF-0961-3A91-3B52-A67E1853AD8B}"/>
              </a:ext>
            </a:extLst>
          </p:cNvPr>
          <p:cNvSpPr>
            <a:spLocks noGrp="1"/>
          </p:cNvSpPr>
          <p:nvPr>
            <p:ph idx="1"/>
          </p:nvPr>
        </p:nvSpPr>
        <p:spPr>
          <a:xfrm>
            <a:off x="593184" y="1539657"/>
            <a:ext cx="7962900" cy="4191000"/>
          </a:xfrm>
        </p:spPr>
        <p:txBody>
          <a:bodyPr/>
          <a:lstStyle/>
          <a:p>
            <a:pPr marL="0" indent="0">
              <a:buNone/>
            </a:pPr>
            <a:r>
              <a:rPr lang="en-US" sz="2000" b="1">
                <a:solidFill>
                  <a:srgbClr val="0072CF"/>
                </a:solidFill>
              </a:rPr>
              <a:t>Varenicline (Renal impairment)</a:t>
            </a:r>
          </a:p>
          <a:p>
            <a:r>
              <a:rPr lang="en-US" sz="1600"/>
              <a:t>Severe – Dose reduction (0.5 mg twice daily)</a:t>
            </a:r>
          </a:p>
          <a:p>
            <a:r>
              <a:rPr lang="en-US" sz="1600"/>
              <a:t>Failure – Contraindicated </a:t>
            </a:r>
          </a:p>
          <a:p>
            <a:pPr marL="0" indent="0">
              <a:buNone/>
            </a:pPr>
            <a:endParaRPr lang="en-US" sz="2000">
              <a:solidFill>
                <a:schemeClr val="accent5">
                  <a:lumMod val="75000"/>
                </a:schemeClr>
              </a:solidFill>
            </a:endParaRPr>
          </a:p>
          <a:p>
            <a:pPr marL="0" indent="0">
              <a:buNone/>
            </a:pPr>
            <a:r>
              <a:rPr lang="en-US" sz="2000" b="1">
                <a:solidFill>
                  <a:srgbClr val="0072CF"/>
                </a:solidFill>
              </a:rPr>
              <a:t>NRT (Renal and hepatic impairment)</a:t>
            </a:r>
          </a:p>
          <a:p>
            <a:r>
              <a:rPr lang="en-US" sz="1600"/>
              <a:t>Moderate to severe – 40-60% reduction in clearance; contemplate dose reduction</a:t>
            </a:r>
          </a:p>
          <a:p>
            <a:r>
              <a:rPr lang="en-US" sz="1600"/>
              <a:t>Transplant = severe = risk benefit analysis + dose reduction</a:t>
            </a:r>
          </a:p>
          <a:p>
            <a:r>
              <a:rPr lang="en-US" sz="1600"/>
              <a:t>Patient risk of relapse and treatment response would guide practice</a:t>
            </a:r>
          </a:p>
          <a:p>
            <a:endParaRPr lang="en-US" sz="2000"/>
          </a:p>
          <a:p>
            <a:pPr lvl="1"/>
            <a:endParaRPr lang="en-US"/>
          </a:p>
        </p:txBody>
      </p:sp>
      <p:sp>
        <p:nvSpPr>
          <p:cNvPr id="5" name="Slide Number Placeholder 4">
            <a:extLst>
              <a:ext uri="{FF2B5EF4-FFF2-40B4-BE49-F238E27FC236}">
                <a16:creationId xmlns:a16="http://schemas.microsoft.com/office/drawing/2014/main" id="{B331833B-FCA1-469A-BC81-8BE465D0E57C}"/>
              </a:ext>
            </a:extLst>
          </p:cNvPr>
          <p:cNvSpPr>
            <a:spLocks noGrp="1"/>
          </p:cNvSpPr>
          <p:nvPr>
            <p:ph type="sldNum" sz="quarter" idx="12"/>
          </p:nvPr>
        </p:nvSpPr>
        <p:spPr/>
        <p:txBody>
          <a:bodyPr/>
          <a:lstStyle/>
          <a:p>
            <a:pPr>
              <a:defRPr/>
            </a:pPr>
            <a:fld id="{29BF0720-F72B-8B46-A819-48D30C8A2406}" type="slidenum">
              <a:rPr lang="en-US" altLang="en-US" smtClean="0"/>
              <a:pPr>
                <a:defRPr/>
              </a:pPr>
              <a:t>8</a:t>
            </a:fld>
            <a:endParaRPr lang="en-US" altLang="en-US"/>
          </a:p>
        </p:txBody>
      </p:sp>
      <p:sp>
        <p:nvSpPr>
          <p:cNvPr id="7" name="Footer Placeholder 3">
            <a:extLst>
              <a:ext uri="{FF2B5EF4-FFF2-40B4-BE49-F238E27FC236}">
                <a16:creationId xmlns:a16="http://schemas.microsoft.com/office/drawing/2014/main" id="{EA1A5571-0018-CA2D-5E96-8EADD3FE441F}"/>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382778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p:cNvSpPr>
          <p:nvPr/>
        </p:nvSpPr>
        <p:spPr bwMode="auto">
          <a:xfrm>
            <a:off x="571500" y="1669915"/>
            <a:ext cx="8156736" cy="3962400"/>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a:solidFill>
                  <a:srgbClr val="0072CF"/>
                </a:solidFill>
              </a:rPr>
              <a:t>Smoking is the most important risk factor for the development of:</a:t>
            </a:r>
          </a:p>
          <a:p>
            <a:pPr>
              <a:buClr>
                <a:schemeClr val="accent3"/>
              </a:buClr>
              <a:buSzPct val="120000"/>
              <a:buFont typeface="Arial" panose="020B0604020202020204" pitchFamily="34" charset="0"/>
              <a:buChar char="■"/>
            </a:pPr>
            <a:r>
              <a:rPr lang="en-US" sz="1600">
                <a:solidFill>
                  <a:srgbClr val="215968"/>
                </a:solidFill>
              </a:rPr>
              <a:t>Postoperative cardiopulmonary and wound-related complications in elective cases</a:t>
            </a:r>
          </a:p>
          <a:p>
            <a:pPr>
              <a:buClr>
                <a:schemeClr val="accent3"/>
              </a:buClr>
              <a:buSzPct val="120000"/>
              <a:buFont typeface="Arial" panose="020B0604020202020204" pitchFamily="34" charset="0"/>
              <a:buChar char="■"/>
            </a:pPr>
            <a:r>
              <a:rPr lang="en-US" sz="1600">
                <a:solidFill>
                  <a:srgbClr val="215968"/>
                </a:solidFill>
              </a:rPr>
              <a:t>Serious post-operative complications in patients undergoing elective hip and knee replacement</a:t>
            </a:r>
          </a:p>
          <a:p>
            <a:endParaRPr lang="en-US" sz="1200" b="1">
              <a:solidFill>
                <a:srgbClr val="800000"/>
              </a:solidFill>
            </a:endParaRPr>
          </a:p>
          <a:p>
            <a:pPr marL="0" indent="0">
              <a:buNone/>
            </a:pPr>
            <a:r>
              <a:rPr lang="en-US" sz="2000" b="1">
                <a:solidFill>
                  <a:srgbClr val="0072CF"/>
                </a:solidFill>
              </a:rPr>
              <a:t>Pronounced effects on:</a:t>
            </a:r>
          </a:p>
          <a:p>
            <a:pPr>
              <a:buClr>
                <a:schemeClr val="accent3"/>
              </a:buClr>
              <a:buSzPct val="120000"/>
              <a:buFont typeface="Arial" panose="020B0604020202020204" pitchFamily="34" charset="0"/>
              <a:buChar char="■"/>
            </a:pPr>
            <a:r>
              <a:rPr lang="en-US" sz="1600">
                <a:solidFill>
                  <a:srgbClr val="215968"/>
                </a:solidFill>
              </a:rPr>
              <a:t>Foot, ankle, shoulder surgery</a:t>
            </a:r>
          </a:p>
          <a:p>
            <a:pPr>
              <a:buClr>
                <a:schemeClr val="accent3"/>
              </a:buClr>
              <a:buSzPct val="120000"/>
              <a:buFont typeface="Arial" panose="020B0604020202020204" pitchFamily="34" charset="0"/>
              <a:buChar char="■"/>
            </a:pPr>
            <a:r>
              <a:rPr lang="en-US" sz="1600">
                <a:solidFill>
                  <a:srgbClr val="215968"/>
                </a:solidFill>
                <a:latin typeface="Arial" charset="0"/>
                <a:ea typeface="ＭＳ Ｐゴシック" charset="0"/>
                <a:cs typeface="Arial" charset="0"/>
              </a:rPr>
              <a:t>Smokers significantly higher risk of complications during breast cancer surgery </a:t>
            </a:r>
          </a:p>
          <a:p>
            <a:pPr>
              <a:buClr>
                <a:schemeClr val="accent3"/>
              </a:buClr>
              <a:buSzPct val="120000"/>
              <a:buFont typeface="Arial" panose="020B0604020202020204" pitchFamily="34" charset="0"/>
              <a:buChar char="■"/>
            </a:pPr>
            <a:r>
              <a:rPr lang="en-US" sz="1600">
                <a:solidFill>
                  <a:srgbClr val="215968"/>
                </a:solidFill>
                <a:latin typeface="Arial" charset="0"/>
                <a:ea typeface="ＭＳ Ｐゴシック" charset="0"/>
                <a:cs typeface="Arial" charset="0"/>
              </a:rPr>
              <a:t>Anatomic complications complications after colonic and rectal surgery</a:t>
            </a:r>
            <a:endParaRPr lang="en-GB" sz="1600">
              <a:solidFill>
                <a:srgbClr val="215968"/>
              </a:solidFill>
              <a:latin typeface="Arial" charset="0"/>
              <a:ea typeface="ＭＳ Ｐゴシック" charset="0"/>
              <a:cs typeface="Arial" charset="0"/>
            </a:endParaRPr>
          </a:p>
        </p:txBody>
      </p:sp>
      <p:sp>
        <p:nvSpPr>
          <p:cNvPr id="8" name="Rectangle 3"/>
          <p:cNvSpPr txBox="1">
            <a:spLocks/>
          </p:cNvSpPr>
          <p:nvPr/>
        </p:nvSpPr>
        <p:spPr bwMode="auto">
          <a:xfrm>
            <a:off x="109218" y="5918200"/>
            <a:ext cx="8619018" cy="285885"/>
          </a:xfrm>
          <a:prstGeom prst="rect">
            <a:avLst/>
          </a:prstGeom>
          <a:noFill/>
          <a:ln w="9525">
            <a:noFill/>
            <a:miter lim="800000"/>
            <a:headEnd/>
            <a:tailEnd/>
          </a:ln>
        </p:spPr>
        <p:txBody>
          <a:bodyPr vert="horz" wrap="square" lIns="90000" tIns="45720" rIns="91440" bIns="45720" numCol="1" anchor="t" anchorCtr="0" compatLnSpc="1">
            <a:prstTxWarp prst="textNoShape">
              <a:avLst/>
            </a:prstTxWarp>
          </a:bodyPr>
          <a:lstStyle>
            <a:lvl1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1pPr>
            <a:lvl2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2pPr>
            <a:lvl3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3pPr>
            <a:lvl4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4pPr>
            <a:lvl5pPr marL="360363" indent="-360363" algn="l" defTabSz="457200" rtl="0" eaLnBrk="0" fontAlgn="base" hangingPunct="0">
              <a:spcBef>
                <a:spcPts val="500"/>
              </a:spcBef>
              <a:spcAft>
                <a:spcPts val="500"/>
              </a:spcAft>
              <a:buClr>
                <a:srgbClr val="C10C21"/>
              </a:buClr>
              <a:buFont typeface="Lucida Grande" pitchFamily="-109" charset="0"/>
              <a:buChar char="■"/>
              <a:defRPr sz="2200" kern="1200">
                <a:solidFill>
                  <a:schemeClr val="tx1"/>
                </a:solidFill>
                <a:latin typeface="+mn-lt"/>
                <a:ea typeface="Geneva" pitchFamily="-109" charset="0"/>
                <a:cs typeface="Geneva" pitchFamily="-109"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0"/>
              </a:spcAft>
              <a:buFont typeface="Arial" charset="0"/>
              <a:buNone/>
            </a:pPr>
            <a:r>
              <a:rPr lang="en-GB" sz="1000">
                <a:latin typeface="Arial" charset="0"/>
                <a:ea typeface="ＭＳ Ｐゴシック" charset="0"/>
                <a:cs typeface="Arial" charset="0"/>
              </a:rPr>
              <a:t>Source: Joint briefing: smoking and surgery. April 2016. RCSE, RCS, RCP, RCGP, RCA, Faculty of Public Health, ASH.</a:t>
            </a:r>
          </a:p>
        </p:txBody>
      </p:sp>
      <p:sp>
        <p:nvSpPr>
          <p:cNvPr id="4" name="Title 1">
            <a:extLst>
              <a:ext uri="{FF2B5EF4-FFF2-40B4-BE49-F238E27FC236}">
                <a16:creationId xmlns:a16="http://schemas.microsoft.com/office/drawing/2014/main" id="{AE254F5B-B477-1F1B-01C2-00A51C256E60}"/>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GB"/>
              <a:t> Smoking has an impact on a range of surgery types</a:t>
            </a:r>
            <a:endParaRPr lang="en-US"/>
          </a:p>
        </p:txBody>
      </p:sp>
      <p:sp>
        <p:nvSpPr>
          <p:cNvPr id="5" name="Footer Placeholder 3">
            <a:extLst>
              <a:ext uri="{FF2B5EF4-FFF2-40B4-BE49-F238E27FC236}">
                <a16:creationId xmlns:a16="http://schemas.microsoft.com/office/drawing/2014/main" id="{88DA72D3-9884-4F5C-F0DE-7D356C2B24F6}"/>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14271332"/>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2040F5-4519-4CE0-A50D-5EB38D4D60D3}">
  <ds:schemaRefs>
    <ds:schemaRef ds:uri="http://schemas.microsoft.com/office/2006/metadata/properties"/>
    <ds:schemaRef ds:uri="http://schemas.microsoft.com/office/infopath/2007/PartnerControls"/>
    <ds:schemaRef ds:uri="f08a3a01-a810-4981-84de-513e48da387b"/>
    <ds:schemaRef ds:uri="6f9764a4-8270-4f29-bbff-a467630dd90c"/>
  </ds:schemaRefs>
</ds:datastoreItem>
</file>

<file path=customXml/itemProps2.xml><?xml version="1.0" encoding="utf-8"?>
<ds:datastoreItem xmlns:ds="http://schemas.openxmlformats.org/officeDocument/2006/customXml" ds:itemID="{B96BC8B8-C6D7-49E4-9AD7-150624B5BBA1}">
  <ds:schemaRefs>
    <ds:schemaRef ds:uri="6f9764a4-8270-4f29-bbff-a467630dd90c"/>
    <ds:schemaRef ds:uri="f08a3a01-a810-4981-84de-513e48da387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196C781-30BF-46B1-B8ED-A8942A5791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TotalTime>
  <Words>5072</Words>
  <Application>Microsoft Macintosh PowerPoint</Application>
  <PresentationFormat>On-screen Show (4:3)</PresentationFormat>
  <Paragraphs>487</Paragraphs>
  <Slides>24</Slides>
  <Notes>24</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24</vt:i4>
      </vt:variant>
    </vt:vector>
  </HeadingPairs>
  <TitlesOfParts>
    <vt:vector size="38" baseType="lpstr">
      <vt:lpstr>ＭＳ Ｐゴシック</vt:lpstr>
      <vt:lpstr>Arial</vt:lpstr>
      <vt:lpstr>Arial Nova</vt:lpstr>
      <vt:lpstr>Arial,Sans-Serif</vt:lpstr>
      <vt:lpstr>Calibri</vt:lpstr>
      <vt:lpstr>Century Gothic</vt:lpstr>
      <vt:lpstr>Courier New</vt:lpstr>
      <vt:lpstr>Helvetica</vt:lpstr>
      <vt:lpstr>Lucida Grande</vt:lpstr>
      <vt:lpstr>System Font Regular</vt:lpstr>
      <vt:lpstr>Wingdings</vt:lpstr>
      <vt:lpstr>NCSCT</vt:lpstr>
      <vt:lpstr>1_NCSCT</vt:lpstr>
      <vt:lpstr>2_NCSCT</vt:lpstr>
      <vt:lpstr>PowerPoint Presentation</vt:lpstr>
      <vt:lpstr>PowerPoint Presentation</vt:lpstr>
      <vt:lpstr>CVD and stroke</vt:lpstr>
      <vt:lpstr>Diabetes</vt:lpstr>
      <vt:lpstr>Cancer</vt:lpstr>
      <vt:lpstr>COPD</vt:lpstr>
      <vt:lpstr>COPD: Fletcher-Peto graph</vt:lpstr>
      <vt:lpstr>Renal and hepatic impairment </vt:lpstr>
      <vt:lpstr>PowerPoint Presentation</vt:lpstr>
      <vt:lpstr>Short-term quitting can improve function and surgical outcomes</vt:lpstr>
      <vt:lpstr>PowerPoint Presentation</vt:lpstr>
      <vt:lpstr>Big inequalities in smoking rates</vt:lpstr>
      <vt:lpstr>PowerPoint Presentation</vt:lpstr>
      <vt:lpstr>PowerPoint Presentation</vt:lpstr>
      <vt:lpstr>PowerPoint Presentation</vt:lpstr>
      <vt:lpstr>PowerPoint Presentation</vt:lpstr>
      <vt:lpstr>PowerPoint Presentation</vt:lpstr>
      <vt:lpstr>Benefits of quitting</vt:lpstr>
      <vt:lpstr>PowerPoint Presentation</vt:lpstr>
      <vt:lpstr>What does withdrawal look like for people with SMI?</vt:lpstr>
      <vt:lpstr>Common challenges for people with mental illness</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18</cp:revision>
  <cp:lastPrinted>2023-12-05T12:54:44Z</cp:lastPrinted>
  <dcterms:created xsi:type="dcterms:W3CDTF">2019-04-01T09:21:54Z</dcterms:created>
  <dcterms:modified xsi:type="dcterms:W3CDTF">2024-03-03T20:06:16Z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